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73" autoCompressPictures="0">
  <p:sldMasterIdLst>
    <p:sldMasterId id="2147483768" r:id="rId1"/>
  </p:sldMasterIdLst>
  <p:notesMasterIdLst>
    <p:notesMasterId r:id="rId74"/>
  </p:notesMasterIdLst>
  <p:sldIdLst>
    <p:sldId id="333" r:id="rId2"/>
    <p:sldId id="334" r:id="rId3"/>
    <p:sldId id="336" r:id="rId4"/>
    <p:sldId id="338" r:id="rId5"/>
    <p:sldId id="339" r:id="rId6"/>
    <p:sldId id="340" r:id="rId7"/>
    <p:sldId id="341" r:id="rId8"/>
    <p:sldId id="342" r:id="rId9"/>
    <p:sldId id="337"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90" r:id="rId25"/>
    <p:sldId id="391" r:id="rId26"/>
    <p:sldId id="357" r:id="rId27"/>
    <p:sldId id="358" r:id="rId28"/>
    <p:sldId id="363" r:id="rId29"/>
    <p:sldId id="399" r:id="rId30"/>
    <p:sldId id="286" r:id="rId31"/>
    <p:sldId id="362" r:id="rId32"/>
    <p:sldId id="394" r:id="rId33"/>
    <p:sldId id="359" r:id="rId34"/>
    <p:sldId id="360" r:id="rId35"/>
    <p:sldId id="361" r:id="rId36"/>
    <p:sldId id="397" r:id="rId37"/>
    <p:sldId id="388" r:id="rId38"/>
    <p:sldId id="386" r:id="rId39"/>
    <p:sldId id="387" r:id="rId40"/>
    <p:sldId id="393" r:id="rId41"/>
    <p:sldId id="395" r:id="rId42"/>
    <p:sldId id="383" r:id="rId43"/>
    <p:sldId id="382" r:id="rId44"/>
    <p:sldId id="384" r:id="rId45"/>
    <p:sldId id="385" r:id="rId46"/>
    <p:sldId id="380" r:id="rId47"/>
    <p:sldId id="379" r:id="rId48"/>
    <p:sldId id="381" r:id="rId49"/>
    <p:sldId id="367" r:id="rId50"/>
    <p:sldId id="396" r:id="rId51"/>
    <p:sldId id="373" r:id="rId52"/>
    <p:sldId id="426" r:id="rId53"/>
    <p:sldId id="398" r:id="rId54"/>
    <p:sldId id="425" r:id="rId55"/>
    <p:sldId id="364" r:id="rId56"/>
    <p:sldId id="368" r:id="rId57"/>
    <p:sldId id="369" r:id="rId58"/>
    <p:sldId id="370" r:id="rId59"/>
    <p:sldId id="372" r:id="rId60"/>
    <p:sldId id="400" r:id="rId61"/>
    <p:sldId id="416" r:id="rId62"/>
    <p:sldId id="423" r:id="rId63"/>
    <p:sldId id="406" r:id="rId64"/>
    <p:sldId id="407" r:id="rId65"/>
    <p:sldId id="427" r:id="rId66"/>
    <p:sldId id="428" r:id="rId67"/>
    <p:sldId id="410" r:id="rId68"/>
    <p:sldId id="409" r:id="rId69"/>
    <p:sldId id="418" r:id="rId70"/>
    <p:sldId id="419" r:id="rId71"/>
    <p:sldId id="420" r:id="rId72"/>
    <p:sldId id="422"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5" autoAdjust="0"/>
    <p:restoredTop sz="94694"/>
  </p:normalViewPr>
  <p:slideViewPr>
    <p:cSldViewPr snapToGrid="0">
      <p:cViewPr varScale="1">
        <p:scale>
          <a:sx n="121" d="100"/>
          <a:sy n="121" d="100"/>
        </p:scale>
        <p:origin x="1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1CFF1-CAFD-CC4F-82C1-F183CD52F40D}" type="datetimeFigureOut">
              <a:rPr lang="en-US" smtClean="0"/>
              <a:t>8/15/21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A2F1C-5168-1E41-AB33-832375846094}" type="slidenum">
              <a:rPr lang="en-US" smtClean="0"/>
              <a:t>‹#›</a:t>
            </a:fld>
            <a:endParaRPr lang="en-US"/>
          </a:p>
        </p:txBody>
      </p:sp>
    </p:spTree>
    <p:extLst>
      <p:ext uri="{BB962C8B-B14F-4D97-AF65-F5344CB8AC3E}">
        <p14:creationId xmlns:p14="http://schemas.microsoft.com/office/powerpoint/2010/main" val="36544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EA2F1C-5168-1E41-AB33-832375846094}" type="slidenum">
              <a:rPr lang="en-US" smtClean="0"/>
              <a:t>144</a:t>
            </a:fld>
            <a:endParaRPr lang="en-US"/>
          </a:p>
        </p:txBody>
      </p:sp>
    </p:spTree>
    <p:extLst>
      <p:ext uri="{BB962C8B-B14F-4D97-AF65-F5344CB8AC3E}">
        <p14:creationId xmlns:p14="http://schemas.microsoft.com/office/powerpoint/2010/main" val="2011392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3261FA78-DDFB-5F49-AC52-36EC1BEA195E}" type="datetime1">
              <a:rPr lang="en-US" smtClean="0"/>
              <a:t>8/15/21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2D07B0-AA6A-F644-80BA-2F65ED52BAAD}" type="datetime1">
              <a:rPr lang="en-US" smtClean="0"/>
              <a:t>8/15/21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C425FA8-3F3D-B146-8633-4B311A7C7528}" type="datetime1">
              <a:rPr lang="en-US" smtClean="0"/>
              <a:t>8/15/21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1C305633-5F81-4D49-BCC3-3984369473F0}" type="datetime1">
              <a:rPr lang="en-US" smtClean="0"/>
              <a:t>8/15/21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000C3939-6A8E-4B4D-88CC-B56F516F8E5D}" type="datetime1">
              <a:rPr lang="en-US" smtClean="0"/>
              <a:t>8/15/21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EB87EAA8-00EE-D648-9339-D32E21C65321}" type="datetime1">
              <a:rPr lang="en-US" smtClean="0"/>
              <a:t>8/15/21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4C8CCB67-C583-6747-BE73-608766334793}" type="datetime1">
              <a:rPr lang="en-US" smtClean="0"/>
              <a:t>8/15/21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D8437D14-DF61-0B4C-8815-250991030142}" type="datetime1">
              <a:rPr lang="en-US" smtClean="0"/>
              <a:t>8/15/21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B3B14AE-720A-BB4F-97DC-54393F5A9207}" type="datetime1">
              <a:rPr lang="en-US" smtClean="0"/>
              <a:t>8/15/21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B896FCE4-91AC-794C-98DE-0D1D6AC99E2E}" type="datetime1">
              <a:rPr lang="en-US" smtClean="0"/>
              <a:t>8/15/21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D35EA845-7719-6B44-A7EF-500236E399BB}" type="datetime1">
              <a:rPr lang="en-US" smtClean="0"/>
              <a:t>8/15/21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CD2CB8FE-1AF8-AB47-8572-9CF8896598F3}" type="datetime1">
              <a:rPr lang="en-US" smtClean="0"/>
              <a:t>8/15/21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en.wikipedia.org/wiki/University_of_Virginia_College_of_Arts_%26_Sciences"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0.tif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9FFE-0AD1-4967-A003-35735973BD37}"/>
              </a:ext>
            </a:extLst>
          </p:cNvPr>
          <p:cNvSpPr>
            <a:spLocks noGrp="1"/>
          </p:cNvSpPr>
          <p:nvPr>
            <p:ph type="title"/>
          </p:nvPr>
        </p:nvSpPr>
        <p:spPr/>
        <p:txBody>
          <a:bodyPr/>
          <a:lstStyle/>
          <a:p>
            <a:r>
              <a:rPr lang="en-US" dirty="0"/>
              <a:t>SARAH OGDEN</a:t>
            </a:r>
          </a:p>
        </p:txBody>
      </p:sp>
      <p:pic>
        <p:nvPicPr>
          <p:cNvPr id="6" name="Content Placeholder 5">
            <a:extLst>
              <a:ext uri="{FF2B5EF4-FFF2-40B4-BE49-F238E27FC236}">
                <a16:creationId xmlns:a16="http://schemas.microsoft.com/office/drawing/2014/main" id="{8203DF07-F4D4-4FAF-B7E4-7D2D5F2A9E8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70038" y="2103438"/>
            <a:ext cx="3748087" cy="3748087"/>
          </a:xfrm>
        </p:spPr>
      </p:pic>
      <p:sp>
        <p:nvSpPr>
          <p:cNvPr id="4" name="Content Placeholder 3">
            <a:extLst>
              <a:ext uri="{FF2B5EF4-FFF2-40B4-BE49-F238E27FC236}">
                <a16:creationId xmlns:a16="http://schemas.microsoft.com/office/drawing/2014/main" id="{145B1328-D044-433C-A69A-7C4ACDBE202E}"/>
              </a:ext>
            </a:extLst>
          </p:cNvPr>
          <p:cNvSpPr>
            <a:spLocks noGrp="1"/>
          </p:cNvSpPr>
          <p:nvPr>
            <p:ph sz="half" idx="2"/>
          </p:nvPr>
        </p:nvSpPr>
        <p:spPr/>
        <p:txBody>
          <a:bodyPr>
            <a:normAutofit fontScale="85000" lnSpcReduction="20000"/>
          </a:bodyPr>
          <a:lstStyle/>
          <a:p>
            <a:r>
              <a:rPr lang="en-US" dirty="0"/>
              <a:t>Sarah Ogden is a member of the Town Council of Amherst, VA. </a:t>
            </a:r>
          </a:p>
          <a:p>
            <a:endParaRPr lang="en-US" dirty="0"/>
          </a:p>
          <a:p>
            <a:r>
              <a:rPr lang="en-US" dirty="0"/>
              <a:t>Sarah Ogden is a 1996 graduate of Amherst County High School and 2000 graduate of Sweet Briar College. She worked at the College for 13 years and is currently a billing specialist for the Central Virginia Electric Cooperative in Nelson County. </a:t>
            </a:r>
          </a:p>
          <a:p>
            <a:endParaRPr lang="en-US" dirty="0"/>
          </a:p>
          <a:p>
            <a:r>
              <a:rPr lang="en-US" dirty="0"/>
              <a:t>Ms. Ogden is an active member of Clifford Baptist Church. Currently serving as a Board Member of Blue Ledge Meals on Wheels, she is one of the drivers for this group of volunteers that helps those in our community, and for nine years was a leader in Boy Scout Pack and Troup 43.</a:t>
            </a:r>
          </a:p>
          <a:p>
            <a:endParaRPr lang="en-US" dirty="0"/>
          </a:p>
        </p:txBody>
      </p:sp>
      <p:sp>
        <p:nvSpPr>
          <p:cNvPr id="3" name="Slide Number Placeholder 2">
            <a:extLst>
              <a:ext uri="{FF2B5EF4-FFF2-40B4-BE49-F238E27FC236}">
                <a16:creationId xmlns:a16="http://schemas.microsoft.com/office/drawing/2014/main" id="{2EC4AB62-3E20-A940-B175-DE2BB5B5608B}"/>
              </a:ext>
            </a:extLst>
          </p:cNvPr>
          <p:cNvSpPr>
            <a:spLocks noGrp="1"/>
          </p:cNvSpPr>
          <p:nvPr>
            <p:ph type="sldNum" sz="quarter" idx="12"/>
          </p:nvPr>
        </p:nvSpPr>
        <p:spPr/>
        <p:txBody>
          <a:bodyPr/>
          <a:lstStyle/>
          <a:p>
            <a:fld id="{4FAB73BC-B049-4115-A692-8D63A059BFB8}" type="slidenum">
              <a:rPr lang="en-US" smtClean="0"/>
              <a:pPr/>
              <a:t>73</a:t>
            </a:fld>
            <a:endParaRPr lang="en-US" dirty="0"/>
          </a:p>
        </p:txBody>
      </p:sp>
    </p:spTree>
    <p:extLst>
      <p:ext uri="{BB962C8B-B14F-4D97-AF65-F5344CB8AC3E}">
        <p14:creationId xmlns:p14="http://schemas.microsoft.com/office/powerpoint/2010/main" val="395848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0CEC1207-2A65-4B99-9C4C-6FC266834F3D}"/>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sz="4400" dirty="0"/>
              <a:t>SHELIA GULLY PLEASANTS</a:t>
            </a:r>
          </a:p>
        </p:txBody>
      </p:sp>
      <p:sp>
        <p:nvSpPr>
          <p:cNvPr id="15" name="Rectangle 14">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7" name="Rectangle 16">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6" name="Content Placeholder 5" descr="A picture containing person, person, indoor, smiling&#10;&#10;Description automatically generated">
            <a:extLst>
              <a:ext uri="{FF2B5EF4-FFF2-40B4-BE49-F238E27FC236}">
                <a16:creationId xmlns:a16="http://schemas.microsoft.com/office/drawing/2014/main" id="{9BBDE53D-B2F4-41C5-A87F-6026B2B9CC4D}"/>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r="-3"/>
          <a:stretch/>
        </p:blipFill>
        <p:spPr>
          <a:xfrm>
            <a:off x="1304515" y="1328394"/>
            <a:ext cx="4188221" cy="4227415"/>
          </a:xfrm>
          <a:prstGeom prst="rect">
            <a:avLst/>
          </a:prstGeom>
        </p:spPr>
      </p:pic>
      <p:sp>
        <p:nvSpPr>
          <p:cNvPr id="4" name="Content Placeholder 3">
            <a:extLst>
              <a:ext uri="{FF2B5EF4-FFF2-40B4-BE49-F238E27FC236}">
                <a16:creationId xmlns:a16="http://schemas.microsoft.com/office/drawing/2014/main" id="{F0C8EB2A-801E-4D79-8868-B2F348636083}"/>
              </a:ext>
            </a:extLst>
          </p:cNvPr>
          <p:cNvSpPr>
            <a:spLocks noGrp="1"/>
          </p:cNvSpPr>
          <p:nvPr>
            <p:ph sz="half" idx="2"/>
          </p:nvPr>
        </p:nvSpPr>
        <p:spPr>
          <a:xfrm>
            <a:off x="6314384" y="2103120"/>
            <a:ext cx="4810816" cy="3931920"/>
          </a:xfrm>
        </p:spPr>
        <p:txBody>
          <a:bodyPr vert="horz" lIns="91440" tIns="45720" rIns="91440" bIns="45720" rtlCol="0">
            <a:normAutofit/>
          </a:bodyPr>
          <a:lstStyle/>
          <a:p>
            <a:pPr>
              <a:lnSpc>
                <a:spcPct val="90000"/>
              </a:lnSpc>
            </a:pPr>
            <a:r>
              <a:rPr lang="en-US" sz="1500"/>
              <a:t>Sheila Gulley Pleasants serves as Deputy Director at the Virginia Center for the Creative Arts (VCCA), an international artists community located at Mt. San Angelo in Amherst County where she has worked for over 30 years.  </a:t>
            </a:r>
          </a:p>
          <a:p>
            <a:pPr>
              <a:lnSpc>
                <a:spcPct val="90000"/>
              </a:lnSpc>
            </a:pPr>
            <a:endParaRPr lang="en-US" sz="1500"/>
          </a:p>
          <a:p>
            <a:pPr>
              <a:lnSpc>
                <a:spcPct val="90000"/>
              </a:lnSpc>
            </a:pPr>
            <a:r>
              <a:rPr lang="en-US" sz="1500"/>
              <a:t>Pleasants oversees the residencies of over 400 writers, visual artists, and composers each year at Mt. San Angelo and at VCCA's Moulin à Nef Studio Center in Southwest France.  These professional artists come to focus exclusively on their work in this community of like-minded peers located in the beautiful foothills of the Blue Ridge Mountains or on the banks of the Garonne River in Gascony. </a:t>
            </a:r>
          </a:p>
          <a:p>
            <a:pPr>
              <a:lnSpc>
                <a:spcPct val="90000"/>
              </a:lnSpc>
            </a:pPr>
            <a:endParaRPr lang="en-US" sz="1500"/>
          </a:p>
        </p:txBody>
      </p:sp>
      <p:sp>
        <p:nvSpPr>
          <p:cNvPr id="3" name="Slide Number Placeholder 2">
            <a:extLst>
              <a:ext uri="{FF2B5EF4-FFF2-40B4-BE49-F238E27FC236}">
                <a16:creationId xmlns:a16="http://schemas.microsoft.com/office/drawing/2014/main" id="{A8FE0072-600D-E34B-91F7-CCED8350D419}"/>
              </a:ext>
            </a:extLst>
          </p:cNvPr>
          <p:cNvSpPr>
            <a:spLocks noGrp="1"/>
          </p:cNvSpPr>
          <p:nvPr>
            <p:ph type="sldNum" sz="quarter" idx="12"/>
          </p:nvPr>
        </p:nvSpPr>
        <p:spPr/>
        <p:txBody>
          <a:bodyPr/>
          <a:lstStyle/>
          <a:p>
            <a:fld id="{4FAB73BC-B049-4115-A692-8D63A059BFB8}" type="slidenum">
              <a:rPr lang="en-US" smtClean="0"/>
              <a:pPr/>
              <a:t>82</a:t>
            </a:fld>
            <a:endParaRPr lang="en-US" dirty="0"/>
          </a:p>
        </p:txBody>
      </p:sp>
    </p:spTree>
    <p:extLst>
      <p:ext uri="{BB962C8B-B14F-4D97-AF65-F5344CB8AC3E}">
        <p14:creationId xmlns:p14="http://schemas.microsoft.com/office/powerpoint/2010/main" val="193459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C07C-4920-489D-9497-DAFE1CE074E5}"/>
              </a:ext>
            </a:extLst>
          </p:cNvPr>
          <p:cNvSpPr>
            <a:spLocks noGrp="1"/>
          </p:cNvSpPr>
          <p:nvPr>
            <p:ph type="title"/>
          </p:nvPr>
        </p:nvSpPr>
        <p:spPr/>
        <p:txBody>
          <a:bodyPr/>
          <a:lstStyle/>
          <a:p>
            <a:r>
              <a:rPr lang="en-US" dirty="0"/>
              <a:t>ALICE HOWELL POWELL</a:t>
            </a:r>
          </a:p>
        </p:txBody>
      </p:sp>
      <p:pic>
        <p:nvPicPr>
          <p:cNvPr id="6" name="Content Placeholder 5" descr="A person smiling for the camera&#10;&#10;Description automatically generated with low confidence">
            <a:extLst>
              <a:ext uri="{FF2B5EF4-FFF2-40B4-BE49-F238E27FC236}">
                <a16:creationId xmlns:a16="http://schemas.microsoft.com/office/drawing/2014/main" id="{DECD0910-F117-4CF8-8590-E13E85F86D06}"/>
              </a:ext>
            </a:extLst>
          </p:cNvPr>
          <p:cNvPicPr>
            <a:picLocks noGrp="1" noChangeAspect="1"/>
          </p:cNvPicPr>
          <p:nvPr>
            <p:ph sz="half" idx="1"/>
          </p:nvPr>
        </p:nvPicPr>
        <p:blipFill>
          <a:blip r:embed="rId2"/>
          <a:stretch>
            <a:fillRect/>
          </a:stretch>
        </p:blipFill>
        <p:spPr>
          <a:xfrm>
            <a:off x="1786596" y="2267946"/>
            <a:ext cx="2956465" cy="3947460"/>
          </a:xfrm>
        </p:spPr>
      </p:pic>
      <p:sp>
        <p:nvSpPr>
          <p:cNvPr id="4" name="Content Placeholder 3">
            <a:extLst>
              <a:ext uri="{FF2B5EF4-FFF2-40B4-BE49-F238E27FC236}">
                <a16:creationId xmlns:a16="http://schemas.microsoft.com/office/drawing/2014/main" id="{BA65395D-AE4F-4720-86D5-39C27483350F}"/>
              </a:ext>
            </a:extLst>
          </p:cNvPr>
          <p:cNvSpPr>
            <a:spLocks noGrp="1"/>
          </p:cNvSpPr>
          <p:nvPr>
            <p:ph sz="half" idx="2"/>
          </p:nvPr>
        </p:nvSpPr>
        <p:spPr/>
        <p:txBody>
          <a:bodyPr>
            <a:normAutofit fontScale="92500" lnSpcReduction="2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Alice Howell Powell grew up at Athlone Farm in Clifford Virginia. She attended the Clifford School and Amherst High School before attending Roanoke College.</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married Dick Powell and they raised their family in Raleigh, NC where Dick was a professor at N.C. State.</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Retiring to Athlone Farm, Alice returned to her childhood church, St. Marks Episcopal Church, for whom she was the primary force behind the St. Marks Cookbook, now in its second printing. She was also president of the Episcopal Church Women at St. Marks.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Mrs. Powell wrote the words for the hymn “Welcome, Welcome!” to celebrate the acquisition of the organ for St. Mark’s.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3" name="Slide Number Placeholder 2">
            <a:extLst>
              <a:ext uri="{FF2B5EF4-FFF2-40B4-BE49-F238E27FC236}">
                <a16:creationId xmlns:a16="http://schemas.microsoft.com/office/drawing/2014/main" id="{1C927869-F7C8-C44C-BF27-317B8D22276E}"/>
              </a:ext>
            </a:extLst>
          </p:cNvPr>
          <p:cNvSpPr>
            <a:spLocks noGrp="1"/>
          </p:cNvSpPr>
          <p:nvPr>
            <p:ph type="sldNum" sz="quarter" idx="12"/>
          </p:nvPr>
        </p:nvSpPr>
        <p:spPr/>
        <p:txBody>
          <a:bodyPr/>
          <a:lstStyle/>
          <a:p>
            <a:fld id="{4FAB73BC-B049-4115-A692-8D63A059BFB8}" type="slidenum">
              <a:rPr lang="en-US" smtClean="0"/>
              <a:pPr/>
              <a:t>83</a:t>
            </a:fld>
            <a:endParaRPr lang="en-US" dirty="0"/>
          </a:p>
        </p:txBody>
      </p:sp>
    </p:spTree>
    <p:extLst>
      <p:ext uri="{BB962C8B-B14F-4D97-AF65-F5344CB8AC3E}">
        <p14:creationId xmlns:p14="http://schemas.microsoft.com/office/powerpoint/2010/main" val="288067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9008-DDC0-4810-9690-A728EB6BCE03}"/>
              </a:ext>
            </a:extLst>
          </p:cNvPr>
          <p:cNvSpPr>
            <a:spLocks noGrp="1"/>
          </p:cNvSpPr>
          <p:nvPr>
            <p:ph type="title"/>
          </p:nvPr>
        </p:nvSpPr>
        <p:spPr/>
        <p:txBody>
          <a:bodyPr/>
          <a:lstStyle/>
          <a:p>
            <a:r>
              <a:rPr lang="en-US" dirty="0"/>
              <a:t>DANA PARCELL</a:t>
            </a:r>
          </a:p>
        </p:txBody>
      </p:sp>
      <p:pic>
        <p:nvPicPr>
          <p:cNvPr id="6" name="Content Placeholder 5">
            <a:extLst>
              <a:ext uri="{FF2B5EF4-FFF2-40B4-BE49-F238E27FC236}">
                <a16:creationId xmlns:a16="http://schemas.microsoft.com/office/drawing/2014/main" id="{A5DEDEEA-0CBE-4895-A081-875B4A822FB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194520"/>
            <a:ext cx="4754563" cy="3565922"/>
          </a:xfrm>
        </p:spPr>
      </p:pic>
      <p:sp>
        <p:nvSpPr>
          <p:cNvPr id="4" name="Content Placeholder 3">
            <a:extLst>
              <a:ext uri="{FF2B5EF4-FFF2-40B4-BE49-F238E27FC236}">
                <a16:creationId xmlns:a16="http://schemas.microsoft.com/office/drawing/2014/main" id="{584F404F-919E-4A0C-835A-C20E3DC58D31}"/>
              </a:ext>
            </a:extLst>
          </p:cNvPr>
          <p:cNvSpPr>
            <a:spLocks noGrp="1"/>
          </p:cNvSpPr>
          <p:nvPr>
            <p:ph sz="half" idx="2"/>
          </p:nvPr>
        </p:nvSpPr>
        <p:spPr/>
        <p:txBody>
          <a:bodyPr/>
          <a:lstStyle/>
          <a:p>
            <a:endParaRPr lang="en-US" dirty="0"/>
          </a:p>
          <a:p>
            <a:endParaRPr lang="en-US" dirty="0"/>
          </a:p>
          <a:p>
            <a:r>
              <a:rPr lang="en-US" dirty="0"/>
              <a:t>Dana Purcell was the Amherst Woman’s Club President from 2018-2020.</a:t>
            </a:r>
          </a:p>
          <a:p>
            <a:r>
              <a:rPr lang="en-US" dirty="0"/>
              <a:t> Here she is collecting “change for charity” while “womaning” AWC crafts booth at the Clifford Ruritan Sorghum Festival in 2019.</a:t>
            </a:r>
          </a:p>
        </p:txBody>
      </p:sp>
      <p:sp>
        <p:nvSpPr>
          <p:cNvPr id="3" name="Slide Number Placeholder 2">
            <a:extLst>
              <a:ext uri="{FF2B5EF4-FFF2-40B4-BE49-F238E27FC236}">
                <a16:creationId xmlns:a16="http://schemas.microsoft.com/office/drawing/2014/main" id="{7849103D-BFB8-C049-AB94-BA982D7B22F5}"/>
              </a:ext>
            </a:extLst>
          </p:cNvPr>
          <p:cNvSpPr>
            <a:spLocks noGrp="1"/>
          </p:cNvSpPr>
          <p:nvPr>
            <p:ph type="sldNum" sz="quarter" idx="12"/>
          </p:nvPr>
        </p:nvSpPr>
        <p:spPr/>
        <p:txBody>
          <a:bodyPr/>
          <a:lstStyle/>
          <a:p>
            <a:fld id="{4FAB73BC-B049-4115-A692-8D63A059BFB8}" type="slidenum">
              <a:rPr lang="en-US" smtClean="0"/>
              <a:pPr/>
              <a:t>84</a:t>
            </a:fld>
            <a:endParaRPr lang="en-US" dirty="0"/>
          </a:p>
        </p:txBody>
      </p:sp>
    </p:spTree>
    <p:extLst>
      <p:ext uri="{BB962C8B-B14F-4D97-AF65-F5344CB8AC3E}">
        <p14:creationId xmlns:p14="http://schemas.microsoft.com/office/powerpoint/2010/main" val="317391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0C45-9B35-4538-9F7D-877BAC47CD9B}"/>
              </a:ext>
            </a:extLst>
          </p:cNvPr>
          <p:cNvSpPr>
            <a:spLocks noGrp="1"/>
          </p:cNvSpPr>
          <p:nvPr>
            <p:ph type="title"/>
          </p:nvPr>
        </p:nvSpPr>
        <p:spPr/>
        <p:txBody>
          <a:bodyPr/>
          <a:lstStyle/>
          <a:p>
            <a:r>
              <a:rPr lang="en-US" dirty="0"/>
              <a:t>LYNN RAINVILLE</a:t>
            </a:r>
          </a:p>
        </p:txBody>
      </p:sp>
      <p:sp>
        <p:nvSpPr>
          <p:cNvPr id="4" name="Content Placeholder 3">
            <a:extLst>
              <a:ext uri="{FF2B5EF4-FFF2-40B4-BE49-F238E27FC236}">
                <a16:creationId xmlns:a16="http://schemas.microsoft.com/office/drawing/2014/main" id="{5307B9D3-C99F-4100-BAAC-2E1B496B2DB7}"/>
              </a:ext>
            </a:extLst>
          </p:cNvPr>
          <p:cNvSpPr>
            <a:spLocks noGrp="1"/>
          </p:cNvSpPr>
          <p:nvPr>
            <p:ph sz="half" idx="2"/>
          </p:nvPr>
        </p:nvSpPr>
        <p:spPr/>
        <p:txBody>
          <a:bodyPr>
            <a:normAutofit fontScale="85000" lnSpcReduction="2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Lynn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Rainville</a:t>
            </a:r>
            <a:r>
              <a:rPr lang="en-US" sz="1800" dirty="0">
                <a:effectLst/>
                <a:latin typeface="Calibri" panose="020F0502020204030204" pitchFamily="34" charset="0"/>
                <a:ea typeface="Calibri" panose="020F0502020204030204" pitchFamily="34" charset="0"/>
                <a:cs typeface="Times New Roman" panose="02020603050405020304" pitchFamily="18" charset="0"/>
              </a:rPr>
              <a:t>, PhD currently heads up a local history initiative, working with Washington and Lee University and local Museums in Lexington.</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Rainville</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previously Dean of Sweet Briar College.  Before becoming Dean she headed up the Tusculum Institute of Sweet Briar College, working with local Amherst groups on such initiatives as restoring the slave cabin at Sweet Briar College, identifying local slave cemeteries, and working with AGAR on their Amherst County Schools projects as humanities advisor from 2009 to 2015.</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recently wrote a book on World War I.</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leaving Sweet Briar Dr.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Rainville</a:t>
            </a:r>
            <a:r>
              <a:rPr lang="en-US" sz="1800" dirty="0">
                <a:effectLst/>
                <a:latin typeface="Calibri" panose="020F0502020204030204" pitchFamily="34" charset="0"/>
                <a:ea typeface="Calibri" panose="020F0502020204030204" pitchFamily="34" charset="0"/>
                <a:cs typeface="Times New Roman" panose="02020603050405020304" pitchFamily="18" charset="0"/>
              </a:rPr>
              <a:t> went to  UVA  where she taught ways of using digital media to study and teach history</a:t>
            </a:r>
          </a:p>
          <a:p>
            <a:endParaRPr lang="en-US" dirty="0"/>
          </a:p>
        </p:txBody>
      </p:sp>
      <p:pic>
        <p:nvPicPr>
          <p:cNvPr id="5" name="Content Placeholder 4">
            <a:extLst>
              <a:ext uri="{FF2B5EF4-FFF2-40B4-BE49-F238E27FC236}">
                <a16:creationId xmlns:a16="http://schemas.microsoft.com/office/drawing/2014/main" id="{443503C9-6028-4D8F-B415-8FB0FB41EB84}"/>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411734"/>
            <a:ext cx="4754563" cy="3131495"/>
          </a:xfrm>
          <a:prstGeom prst="rect">
            <a:avLst/>
          </a:prstGeom>
        </p:spPr>
      </p:pic>
      <p:sp>
        <p:nvSpPr>
          <p:cNvPr id="3" name="Slide Number Placeholder 2">
            <a:extLst>
              <a:ext uri="{FF2B5EF4-FFF2-40B4-BE49-F238E27FC236}">
                <a16:creationId xmlns:a16="http://schemas.microsoft.com/office/drawing/2014/main" id="{B72D5242-3952-CE44-8D21-82F2F45D899C}"/>
              </a:ext>
            </a:extLst>
          </p:cNvPr>
          <p:cNvSpPr>
            <a:spLocks noGrp="1"/>
          </p:cNvSpPr>
          <p:nvPr>
            <p:ph type="sldNum" sz="quarter" idx="12"/>
          </p:nvPr>
        </p:nvSpPr>
        <p:spPr/>
        <p:txBody>
          <a:bodyPr/>
          <a:lstStyle/>
          <a:p>
            <a:fld id="{4FAB73BC-B049-4115-A692-8D63A059BFB8}" type="slidenum">
              <a:rPr lang="en-US" smtClean="0"/>
              <a:pPr/>
              <a:t>85</a:t>
            </a:fld>
            <a:endParaRPr lang="en-US" dirty="0"/>
          </a:p>
        </p:txBody>
      </p:sp>
    </p:spTree>
    <p:extLst>
      <p:ext uri="{BB962C8B-B14F-4D97-AF65-F5344CB8AC3E}">
        <p14:creationId xmlns:p14="http://schemas.microsoft.com/office/powerpoint/2010/main" val="193256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8C63E-8D14-47EC-8FFD-7471461ED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3" name="Rectangle 12">
            <a:extLst>
              <a:ext uri="{FF2B5EF4-FFF2-40B4-BE49-F238E27FC236}">
                <a16:creationId xmlns:a16="http://schemas.microsoft.com/office/drawing/2014/main" id="{E0F55756-5517-4E65-9936-F04BB3279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857957D9-B0D0-490C-AD80-CDC9DDB5F71E}"/>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dirty="0"/>
              <a:t>ANGELA REED</a:t>
            </a:r>
          </a:p>
        </p:txBody>
      </p:sp>
      <p:sp>
        <p:nvSpPr>
          <p:cNvPr id="15" name="Rectangle 14">
            <a:extLst>
              <a:ext uri="{FF2B5EF4-FFF2-40B4-BE49-F238E27FC236}">
                <a16:creationId xmlns:a16="http://schemas.microsoft.com/office/drawing/2014/main" id="{9BC3E364-5A48-4567-B65D-0880753E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7" name="Rectangle 16">
            <a:extLst>
              <a:ext uri="{FF2B5EF4-FFF2-40B4-BE49-F238E27FC236}">
                <a16:creationId xmlns:a16="http://schemas.microsoft.com/office/drawing/2014/main" id="{0B80BFB4-DA7E-4E98-BE01-534889F41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6" name="Content Placeholder 5" descr="A person wearing glasses&#10;&#10;Description automatically generated with medium confidence">
            <a:extLst>
              <a:ext uri="{FF2B5EF4-FFF2-40B4-BE49-F238E27FC236}">
                <a16:creationId xmlns:a16="http://schemas.microsoft.com/office/drawing/2014/main" id="{EEDAA483-AF9F-4BFB-9D04-3BE5B770F70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49934" y="1328394"/>
            <a:ext cx="3297383" cy="4227415"/>
          </a:xfrm>
          <a:prstGeom prst="rect">
            <a:avLst/>
          </a:prstGeom>
        </p:spPr>
      </p:pic>
      <p:sp>
        <p:nvSpPr>
          <p:cNvPr id="4" name="Content Placeholder 3">
            <a:extLst>
              <a:ext uri="{FF2B5EF4-FFF2-40B4-BE49-F238E27FC236}">
                <a16:creationId xmlns:a16="http://schemas.microsoft.com/office/drawing/2014/main" id="{90FF8D63-1D55-4A18-BE6D-52F4F7B4B17B}"/>
              </a:ext>
            </a:extLst>
          </p:cNvPr>
          <p:cNvSpPr>
            <a:spLocks noGrp="1"/>
          </p:cNvSpPr>
          <p:nvPr>
            <p:ph sz="half" idx="2"/>
          </p:nvPr>
        </p:nvSpPr>
        <p:spPr>
          <a:xfrm>
            <a:off x="6314384" y="2103120"/>
            <a:ext cx="4810816" cy="3931920"/>
          </a:xfrm>
        </p:spPr>
        <p:txBody>
          <a:bodyPr vert="horz" lIns="91440" tIns="45720" rIns="91440" bIns="45720" rtlCol="0">
            <a:normAutofit/>
          </a:bodyPr>
          <a:lstStyle/>
          <a:p>
            <a:pPr marL="342900" marR="0" lvl="0">
              <a:spcBef>
                <a:spcPts val="0"/>
              </a:spcBef>
              <a:spcAft>
                <a:spcPts val="0"/>
              </a:spcAft>
            </a:pPr>
            <a:endParaRPr lang="en-US">
              <a:effectLst/>
            </a:endParaRPr>
          </a:p>
          <a:p>
            <a:pPr marL="342900" marR="0" lvl="0">
              <a:spcBef>
                <a:spcPts val="0"/>
              </a:spcBef>
              <a:spcAft>
                <a:spcPts val="0"/>
              </a:spcAft>
            </a:pPr>
            <a:endParaRPr lang="en-US"/>
          </a:p>
          <a:p>
            <a:pPr marL="342900" marR="0" lvl="0">
              <a:spcBef>
                <a:spcPts val="0"/>
              </a:spcBef>
              <a:spcAft>
                <a:spcPts val="0"/>
              </a:spcAft>
            </a:pPr>
            <a:r>
              <a:rPr lang="en-US">
                <a:effectLst/>
              </a:rPr>
              <a:t>First Black Female Health and Safety Superintendent at Greif.</a:t>
            </a:r>
          </a:p>
          <a:p>
            <a:pPr marL="0" marR="0">
              <a:spcBef>
                <a:spcPts val="0"/>
              </a:spcBef>
              <a:spcAft>
                <a:spcPts val="0"/>
              </a:spcAft>
            </a:pPr>
            <a:endParaRPr lang="en-US">
              <a:effectLst/>
            </a:endParaRPr>
          </a:p>
          <a:p>
            <a:pPr marL="0" marR="0">
              <a:spcBef>
                <a:spcPts val="0"/>
              </a:spcBef>
              <a:spcAft>
                <a:spcPts val="0"/>
              </a:spcAft>
            </a:pPr>
            <a:endParaRPr lang="en-US">
              <a:effectLst/>
            </a:endParaRPr>
          </a:p>
          <a:p>
            <a:pPr marL="342900" marR="0" lvl="0">
              <a:spcBef>
                <a:spcPts val="0"/>
              </a:spcBef>
              <a:spcAft>
                <a:spcPts val="0"/>
              </a:spcAft>
            </a:pPr>
            <a:r>
              <a:rPr lang="en-US">
                <a:effectLst/>
              </a:rPr>
              <a:t>Inducted into the Amherst County Sports Hall of Fame.</a:t>
            </a:r>
          </a:p>
          <a:p>
            <a:pPr marL="0" marR="0">
              <a:spcBef>
                <a:spcPts val="0"/>
              </a:spcBef>
              <a:spcAft>
                <a:spcPts val="0"/>
              </a:spcAft>
            </a:pPr>
            <a:endParaRPr lang="en-US">
              <a:effectLst/>
            </a:endParaRPr>
          </a:p>
          <a:p>
            <a:endParaRPr lang="en-US" dirty="0"/>
          </a:p>
        </p:txBody>
      </p:sp>
      <p:sp>
        <p:nvSpPr>
          <p:cNvPr id="3" name="Slide Number Placeholder 2">
            <a:extLst>
              <a:ext uri="{FF2B5EF4-FFF2-40B4-BE49-F238E27FC236}">
                <a16:creationId xmlns:a16="http://schemas.microsoft.com/office/drawing/2014/main" id="{B20CA724-54C5-AE45-88CB-B1D64EB479AF}"/>
              </a:ext>
            </a:extLst>
          </p:cNvPr>
          <p:cNvSpPr>
            <a:spLocks noGrp="1"/>
          </p:cNvSpPr>
          <p:nvPr>
            <p:ph type="sldNum" sz="quarter" idx="12"/>
          </p:nvPr>
        </p:nvSpPr>
        <p:spPr/>
        <p:txBody>
          <a:bodyPr/>
          <a:lstStyle/>
          <a:p>
            <a:fld id="{4FAB73BC-B049-4115-A692-8D63A059BFB8}" type="slidenum">
              <a:rPr lang="en-US" smtClean="0"/>
              <a:pPr/>
              <a:t>86</a:t>
            </a:fld>
            <a:endParaRPr lang="en-US" dirty="0"/>
          </a:p>
        </p:txBody>
      </p:sp>
    </p:spTree>
    <p:extLst>
      <p:ext uri="{BB962C8B-B14F-4D97-AF65-F5344CB8AC3E}">
        <p14:creationId xmlns:p14="http://schemas.microsoft.com/office/powerpoint/2010/main" val="119492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1AB4F-1FC5-4096-9F98-33105DD8236D}"/>
              </a:ext>
            </a:extLst>
          </p:cNvPr>
          <p:cNvSpPr>
            <a:spLocks noGrp="1"/>
          </p:cNvSpPr>
          <p:nvPr>
            <p:ph type="title"/>
          </p:nvPr>
        </p:nvSpPr>
        <p:spPr>
          <a:xfrm>
            <a:off x="1179689" y="529705"/>
            <a:ext cx="10058400" cy="1371600"/>
          </a:xfrm>
        </p:spPr>
        <p:txBody>
          <a:bodyPr/>
          <a:lstStyle/>
          <a:p>
            <a:r>
              <a:rPr lang="en-US" dirty="0"/>
              <a:t>JUANITA D. ROBERSON</a:t>
            </a:r>
          </a:p>
        </p:txBody>
      </p:sp>
      <p:pic>
        <p:nvPicPr>
          <p:cNvPr id="6" name="Content Placeholder 5" descr="A picture containing person, person, indoor&#10;&#10;Description automatically generated">
            <a:extLst>
              <a:ext uri="{FF2B5EF4-FFF2-40B4-BE49-F238E27FC236}">
                <a16:creationId xmlns:a16="http://schemas.microsoft.com/office/drawing/2014/main" id="{9CB81E2F-8B73-470D-8D3C-ADAF5AC15A42}"/>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226300" y="2103438"/>
            <a:ext cx="2435563" cy="3748087"/>
          </a:xfrm>
        </p:spPr>
      </p:pic>
      <p:sp>
        <p:nvSpPr>
          <p:cNvPr id="4" name="Content Placeholder 3">
            <a:extLst>
              <a:ext uri="{FF2B5EF4-FFF2-40B4-BE49-F238E27FC236}">
                <a16:creationId xmlns:a16="http://schemas.microsoft.com/office/drawing/2014/main" id="{5A867CB1-F321-4985-B999-70E6F1A7AE1A}"/>
              </a:ext>
            </a:extLst>
          </p:cNvPr>
          <p:cNvSpPr>
            <a:spLocks noGrp="1"/>
          </p:cNvSpPr>
          <p:nvPr>
            <p:ph sz="half" idx="2"/>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Black Female Division Human Resource and Computer Training Manager at Babcock and Wilcox,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Black female Director of BWXT Information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Black Female Information Systems Division Manager at Central Fidelity Bank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Black Female Executive Vice President  of Central Fidelity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Black Female to be a member of the Amherst County Board of Supervisors.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E692D2C3-0EB2-E44E-8E21-7FDEFC0CAEAD}"/>
              </a:ext>
            </a:extLst>
          </p:cNvPr>
          <p:cNvSpPr>
            <a:spLocks noGrp="1"/>
          </p:cNvSpPr>
          <p:nvPr>
            <p:ph type="sldNum" sz="quarter" idx="12"/>
          </p:nvPr>
        </p:nvSpPr>
        <p:spPr/>
        <p:txBody>
          <a:bodyPr/>
          <a:lstStyle/>
          <a:p>
            <a:fld id="{4FAB73BC-B049-4115-A692-8D63A059BFB8}" type="slidenum">
              <a:rPr lang="en-US" smtClean="0"/>
              <a:pPr/>
              <a:t>87</a:t>
            </a:fld>
            <a:endParaRPr lang="en-US" dirty="0"/>
          </a:p>
        </p:txBody>
      </p:sp>
    </p:spTree>
    <p:extLst>
      <p:ext uri="{BB962C8B-B14F-4D97-AF65-F5344CB8AC3E}">
        <p14:creationId xmlns:p14="http://schemas.microsoft.com/office/powerpoint/2010/main" val="193279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7CEA-88F9-4278-ACB4-528571916328}"/>
              </a:ext>
            </a:extLst>
          </p:cNvPr>
          <p:cNvSpPr>
            <a:spLocks noGrp="1"/>
          </p:cNvSpPr>
          <p:nvPr>
            <p:ph type="title"/>
          </p:nvPr>
        </p:nvSpPr>
        <p:spPr/>
        <p:txBody>
          <a:bodyPr/>
          <a:lstStyle/>
          <a:p>
            <a:r>
              <a:rPr lang="en-US" dirty="0"/>
              <a:t>MARCIA ROBERTSON</a:t>
            </a:r>
          </a:p>
        </p:txBody>
      </p:sp>
      <p:pic>
        <p:nvPicPr>
          <p:cNvPr id="6" name="Content Placeholder 5">
            <a:extLst>
              <a:ext uri="{FF2B5EF4-FFF2-40B4-BE49-F238E27FC236}">
                <a16:creationId xmlns:a16="http://schemas.microsoft.com/office/drawing/2014/main" id="{B3A88821-D404-4247-9F5E-4A77E0402A7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306501" y="2103438"/>
            <a:ext cx="4275161" cy="3748087"/>
          </a:xfrm>
        </p:spPr>
      </p:pic>
      <p:sp>
        <p:nvSpPr>
          <p:cNvPr id="4" name="Content Placeholder 3">
            <a:extLst>
              <a:ext uri="{FF2B5EF4-FFF2-40B4-BE49-F238E27FC236}">
                <a16:creationId xmlns:a16="http://schemas.microsoft.com/office/drawing/2014/main" id="{62CFE1AD-CFCB-480C-A1A7-79AC4EE03AFE}"/>
              </a:ext>
            </a:extLst>
          </p:cNvPr>
          <p:cNvSpPr>
            <a:spLocks noGrp="1"/>
          </p:cNvSpPr>
          <p:nvPr>
            <p:ph sz="half" idx="2"/>
          </p:nvPr>
        </p:nvSpPr>
        <p:spPr/>
        <p:txBody>
          <a:bodyPr>
            <a:normAutofit fontScale="70000" lnSpcReduction="2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Marcia Robertson,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Ph.D</a:t>
            </a:r>
            <a:r>
              <a:rPr lang="en-US" sz="1800" dirty="0">
                <a:effectLst/>
                <a:latin typeface="Calibri" panose="020F0502020204030204" pitchFamily="34" charset="0"/>
                <a:ea typeface="Calibri" panose="020F0502020204030204" pitchFamily="34" charset="0"/>
                <a:cs typeface="Times New Roman" panose="02020603050405020304" pitchFamily="18" charset="0"/>
              </a:rPr>
              <a:t> spent most of her teaching career at Sweet Briar College, where she was Associate Professor of English, specializing in American, including African American and Native American, literature. She also served as head of the English Department. </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0" algn="r"/>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Dr. Robertson holds a </a:t>
            </a:r>
            <a:r>
              <a:rPr lang="en-US" sz="1800" dirty="0">
                <a:effectLst/>
                <a:latin typeface="MS Gothic" panose="020B0609070205080204" pitchFamily="49" charset="-128"/>
                <a:ea typeface="Calibri" panose="020F0502020204030204" pitchFamily="34" charset="0"/>
                <a:cs typeface="Helvetica" panose="020B0604020202020204" pitchFamily="34" charset="0"/>
              </a:rPr>
              <a:t> </a:t>
            </a:r>
            <a:r>
              <a:rPr lang="en-US" sz="1800" dirty="0">
                <a:effectLst/>
                <a:latin typeface="Helvetica" panose="020B0604020202020204" pitchFamily="34" charset="0"/>
                <a:ea typeface="Calibri" panose="020F0502020204030204" pitchFamily="34" charset="0"/>
                <a:cs typeface="Times New Roman" panose="02020603050405020304" pitchFamily="18" charset="0"/>
              </a:rPr>
              <a:t>B.A. degree from Augustana College  and an M.A. and </a:t>
            </a:r>
            <a:r>
              <a:rPr lang="en-US" sz="1800" dirty="0" err="1">
                <a:effectLst/>
                <a:latin typeface="Helvetica" panose="020B0604020202020204" pitchFamily="34" charset="0"/>
                <a:ea typeface="Calibri" panose="020F0502020204030204" pitchFamily="34" charset="0"/>
                <a:cs typeface="Times New Roman" panose="02020603050405020304" pitchFamily="18" charset="0"/>
              </a:rPr>
              <a:t>Ph.D</a:t>
            </a:r>
            <a:r>
              <a:rPr lang="en-US" sz="1800" dirty="0">
                <a:effectLst/>
                <a:latin typeface="Helvetica" panose="020B0604020202020204" pitchFamily="34" charset="0"/>
                <a:ea typeface="Calibri" panose="020F0502020204030204" pitchFamily="34" charset="0"/>
                <a:cs typeface="Times New Roman" panose="02020603050405020304" pitchFamily="18" charset="0"/>
              </a:rPr>
              <a:t> from Washington University .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1600200" algn="r"/>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0" algn="r"/>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Her research interests are in regional literature, especially the literature of the South. Dr. Robertson writes extensively for </a:t>
            </a:r>
            <a:r>
              <a:rPr lang="en-US" sz="1800" i="1" dirty="0">
                <a:effectLst/>
                <a:latin typeface="Helvetica" panose="020B0604020202020204" pitchFamily="34" charset="0"/>
                <a:ea typeface="Calibri" panose="020F0502020204030204" pitchFamily="34" charset="0"/>
                <a:cs typeface="Times New Roman" panose="02020603050405020304" pitchFamily="18" charset="0"/>
              </a:rPr>
              <a:t>Choice: Current Reviews for Academic Libraries</a:t>
            </a:r>
            <a:r>
              <a:rPr lang="en-US" sz="1800" dirty="0">
                <a:effectLst/>
                <a:latin typeface="Helvetica"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0" algn="r"/>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In Amherst Dr. Robertson has served on the Board of Directors of Amherst Glebe Arts Response, Inc. (AGAR) for whom she has lectured extensively on American writers and has organized panels, most recently the one of September 13</a:t>
            </a:r>
            <a:r>
              <a:rPr lang="en-US" sz="1800" baseline="30000" dirty="0">
                <a:effectLst/>
                <a:latin typeface="Helvetica" panose="020B0604020202020204" pitchFamily="34" charset="0"/>
                <a:ea typeface="Calibri" panose="020F0502020204030204" pitchFamily="34" charset="0"/>
                <a:cs typeface="Times New Roman" panose="02020603050405020304" pitchFamily="18" charset="0"/>
              </a:rPr>
              <a:t>th</a:t>
            </a:r>
            <a:r>
              <a:rPr lang="en-US" sz="1800" dirty="0">
                <a:effectLst/>
                <a:latin typeface="Helvetica" panose="020B0604020202020204" pitchFamily="34" charset="0"/>
                <a:ea typeface="Calibri" panose="020F0502020204030204" pitchFamily="34" charset="0"/>
                <a:cs typeface="Times New Roman" panose="02020603050405020304" pitchFamily="18" charset="0"/>
              </a:rPr>
              <a:t> on Women Voting in Amherst County that took place on Sept. 13</a:t>
            </a:r>
            <a:r>
              <a:rPr lang="en-US" sz="1800" baseline="30000" dirty="0">
                <a:effectLst/>
                <a:latin typeface="Helvetica" panose="020B0604020202020204" pitchFamily="34" charset="0"/>
                <a:ea typeface="Calibri" panose="020F0502020204030204" pitchFamily="34" charset="0"/>
                <a:cs typeface="Times New Roman" panose="02020603050405020304" pitchFamily="18" charset="0"/>
              </a:rPr>
              <a:t>th</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2020 at the Hamble Ctr. of the Amherst County Museum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133C034D-DF4E-2D41-B1E3-8FF879C648E1}"/>
              </a:ext>
            </a:extLst>
          </p:cNvPr>
          <p:cNvSpPr>
            <a:spLocks noGrp="1"/>
          </p:cNvSpPr>
          <p:nvPr>
            <p:ph type="sldNum" sz="quarter" idx="12"/>
          </p:nvPr>
        </p:nvSpPr>
        <p:spPr/>
        <p:txBody>
          <a:bodyPr/>
          <a:lstStyle/>
          <a:p>
            <a:fld id="{4FAB73BC-B049-4115-A692-8D63A059BFB8}" type="slidenum">
              <a:rPr lang="en-US" smtClean="0"/>
              <a:pPr/>
              <a:t>88</a:t>
            </a:fld>
            <a:endParaRPr lang="en-US" dirty="0"/>
          </a:p>
        </p:txBody>
      </p:sp>
    </p:spTree>
    <p:extLst>
      <p:ext uri="{BB962C8B-B14F-4D97-AF65-F5344CB8AC3E}">
        <p14:creationId xmlns:p14="http://schemas.microsoft.com/office/powerpoint/2010/main" val="240153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1B05-0CB7-49CD-B049-E8920117BAE4}"/>
              </a:ext>
            </a:extLst>
          </p:cNvPr>
          <p:cNvSpPr>
            <a:spLocks noGrp="1"/>
          </p:cNvSpPr>
          <p:nvPr>
            <p:ph type="title"/>
          </p:nvPr>
        </p:nvSpPr>
        <p:spPr/>
        <p:txBody>
          <a:bodyPr/>
          <a:lstStyle/>
          <a:p>
            <a:r>
              <a:rPr lang="en-US" dirty="0"/>
              <a:t>WALLACE ‘WALLY’ ROBINSON</a:t>
            </a:r>
          </a:p>
        </p:txBody>
      </p:sp>
      <p:pic>
        <p:nvPicPr>
          <p:cNvPr id="6" name="Content Placeholder 5">
            <a:extLst>
              <a:ext uri="{FF2B5EF4-FFF2-40B4-BE49-F238E27FC236}">
                <a16:creationId xmlns:a16="http://schemas.microsoft.com/office/drawing/2014/main" id="{17F5E480-D76B-41F0-98C3-FFE2350741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43475" y="2103438"/>
            <a:ext cx="3201212" cy="3748087"/>
          </a:xfrm>
        </p:spPr>
      </p:pic>
      <p:sp>
        <p:nvSpPr>
          <p:cNvPr id="4" name="Content Placeholder 3">
            <a:extLst>
              <a:ext uri="{FF2B5EF4-FFF2-40B4-BE49-F238E27FC236}">
                <a16:creationId xmlns:a16="http://schemas.microsoft.com/office/drawing/2014/main" id="{C62B1174-A5FC-4B57-8B19-E72762E53030}"/>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tabLst>
                <a:tab pos="254508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54508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54508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54508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Named for Wallace Simpson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Head cook at Winton Country Club 44 years. </a:t>
            </a:r>
            <a:endParaRPr lang="en-US" dirty="0"/>
          </a:p>
        </p:txBody>
      </p:sp>
      <p:sp>
        <p:nvSpPr>
          <p:cNvPr id="3" name="Slide Number Placeholder 2">
            <a:extLst>
              <a:ext uri="{FF2B5EF4-FFF2-40B4-BE49-F238E27FC236}">
                <a16:creationId xmlns:a16="http://schemas.microsoft.com/office/drawing/2014/main" id="{501A734D-D3CD-814A-B6CB-C1EFD674F2F1}"/>
              </a:ext>
            </a:extLst>
          </p:cNvPr>
          <p:cNvSpPr>
            <a:spLocks noGrp="1"/>
          </p:cNvSpPr>
          <p:nvPr>
            <p:ph type="sldNum" sz="quarter" idx="12"/>
          </p:nvPr>
        </p:nvSpPr>
        <p:spPr/>
        <p:txBody>
          <a:bodyPr/>
          <a:lstStyle/>
          <a:p>
            <a:fld id="{4FAB73BC-B049-4115-A692-8D63A059BFB8}" type="slidenum">
              <a:rPr lang="en-US" smtClean="0"/>
              <a:pPr/>
              <a:t>89</a:t>
            </a:fld>
            <a:endParaRPr lang="en-US" dirty="0"/>
          </a:p>
        </p:txBody>
      </p:sp>
    </p:spTree>
    <p:extLst>
      <p:ext uri="{BB962C8B-B14F-4D97-AF65-F5344CB8AC3E}">
        <p14:creationId xmlns:p14="http://schemas.microsoft.com/office/powerpoint/2010/main" val="144155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2"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pic>
        <p:nvPicPr>
          <p:cNvPr id="6" name="Content Placeholder 5" descr="A picture containing person&#10;&#10;Description automatically generated">
            <a:extLst>
              <a:ext uri="{FF2B5EF4-FFF2-40B4-BE49-F238E27FC236}">
                <a16:creationId xmlns:a16="http://schemas.microsoft.com/office/drawing/2014/main" id="{FCF41A2C-3B04-4AC2-8DC0-F45EF858BFC7}"/>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b="-2"/>
          <a:stretch/>
        </p:blipFill>
        <p:spPr>
          <a:xfrm>
            <a:off x="190846" y="237744"/>
            <a:ext cx="4098619" cy="6382512"/>
          </a:xfrm>
          <a:prstGeom prst="rect">
            <a:avLst/>
          </a:prstGeom>
        </p:spPr>
      </p:pic>
      <p:sp>
        <p:nvSpPr>
          <p:cNvPr id="23" name="Rectangle 14">
            <a:extLst>
              <a:ext uri="{FF2B5EF4-FFF2-40B4-BE49-F238E27FC236}">
                <a16:creationId xmlns:a16="http://schemas.microsoft.com/office/drawing/2014/main" id="{45EA45CC-6111-4281-92F6-9BE5B3B6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4" name="Rectangle 16">
            <a:extLst>
              <a:ext uri="{FF2B5EF4-FFF2-40B4-BE49-F238E27FC236}">
                <a16:creationId xmlns:a16="http://schemas.microsoft.com/office/drawing/2014/main" id="{A1E0556F-5AB7-4B25-A10B-7B538B8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1FD8D53-4541-4644-AEE1-F455B8055CA6}"/>
              </a:ext>
            </a:extLst>
          </p:cNvPr>
          <p:cNvSpPr>
            <a:spLocks noGrp="1"/>
          </p:cNvSpPr>
          <p:nvPr>
            <p:ph type="title"/>
          </p:nvPr>
        </p:nvSpPr>
        <p:spPr>
          <a:xfrm>
            <a:off x="4965192" y="642593"/>
            <a:ext cx="6280826" cy="1746504"/>
          </a:xfrm>
        </p:spPr>
        <p:txBody>
          <a:bodyPr vert="horz" lIns="91440" tIns="45720" rIns="91440" bIns="45720" rtlCol="0" anchor="ctr">
            <a:normAutofit/>
          </a:bodyPr>
          <a:lstStyle/>
          <a:p>
            <a:r>
              <a:rPr lang="en-US" dirty="0"/>
              <a:t>REV. ELYNOR DAYNE ROSE</a:t>
            </a:r>
          </a:p>
        </p:txBody>
      </p:sp>
      <p:sp>
        <p:nvSpPr>
          <p:cNvPr id="4" name="Content Placeholder 3">
            <a:extLst>
              <a:ext uri="{FF2B5EF4-FFF2-40B4-BE49-F238E27FC236}">
                <a16:creationId xmlns:a16="http://schemas.microsoft.com/office/drawing/2014/main" id="{B44FC8B9-4EB4-4E48-9190-D7F5EA635393}"/>
              </a:ext>
            </a:extLst>
          </p:cNvPr>
          <p:cNvSpPr>
            <a:spLocks noGrp="1"/>
          </p:cNvSpPr>
          <p:nvPr>
            <p:ph sz="half" idx="2"/>
          </p:nvPr>
        </p:nvSpPr>
        <p:spPr>
          <a:xfrm>
            <a:off x="4965192" y="2386584"/>
            <a:ext cx="6280826" cy="3648456"/>
          </a:xfrm>
        </p:spPr>
        <p:txBody>
          <a:bodyPr vert="horz" lIns="91440" tIns="45720" rIns="91440" bIns="45720" rtlCol="0">
            <a:normAutofit/>
          </a:bodyPr>
          <a:lstStyle/>
          <a:p>
            <a:pPr marL="342900" marR="0" lvl="0">
              <a:spcBef>
                <a:spcPts val="0"/>
              </a:spcBef>
              <a:spcAft>
                <a:spcPts val="0"/>
              </a:spcAft>
            </a:pPr>
            <a:r>
              <a:rPr lang="en-US" dirty="0">
                <a:effectLst/>
              </a:rPr>
              <a:t>Works tirelessly in the community helping others through the Scott Zion Baptist Church Missionary Ministry.</a:t>
            </a:r>
          </a:p>
          <a:p>
            <a:pPr marL="457200" marR="0">
              <a:spcBef>
                <a:spcPts val="0"/>
              </a:spcBef>
              <a:spcAft>
                <a:spcPts val="0"/>
              </a:spcAft>
            </a:pPr>
            <a:endParaRPr lang="en-US" dirty="0">
              <a:effectLst/>
            </a:endParaRPr>
          </a:p>
          <a:p>
            <a:pPr marL="342900" marR="0" lvl="0">
              <a:spcBef>
                <a:spcPts val="0"/>
              </a:spcBef>
              <a:spcAft>
                <a:spcPts val="1000"/>
              </a:spcAft>
            </a:pPr>
            <a:r>
              <a:rPr lang="en-US" dirty="0">
                <a:effectLst/>
              </a:rPr>
              <a:t>Provided transportation for retired teacher Mrs. Edith Jones to cast her vote at 104 years old for Barack Obama. The event was televised </a:t>
            </a:r>
            <a:r>
              <a:rPr lang="en-US" dirty="0"/>
              <a:t>by WSET.</a:t>
            </a:r>
            <a:endParaRPr lang="en-US" dirty="0">
              <a:effectLst/>
            </a:endParaRPr>
          </a:p>
          <a:p>
            <a:endParaRPr lang="en-US" dirty="0"/>
          </a:p>
        </p:txBody>
      </p:sp>
      <p:sp>
        <p:nvSpPr>
          <p:cNvPr id="3" name="Slide Number Placeholder 2">
            <a:extLst>
              <a:ext uri="{FF2B5EF4-FFF2-40B4-BE49-F238E27FC236}">
                <a16:creationId xmlns:a16="http://schemas.microsoft.com/office/drawing/2014/main" id="{2AE6FCB6-4371-0149-85E1-148301661432}"/>
              </a:ext>
            </a:extLst>
          </p:cNvPr>
          <p:cNvSpPr>
            <a:spLocks noGrp="1"/>
          </p:cNvSpPr>
          <p:nvPr>
            <p:ph type="sldNum" sz="quarter" idx="12"/>
          </p:nvPr>
        </p:nvSpPr>
        <p:spPr/>
        <p:txBody>
          <a:bodyPr/>
          <a:lstStyle/>
          <a:p>
            <a:fld id="{4FAB73BC-B049-4115-A692-8D63A059BFB8}" type="slidenum">
              <a:rPr lang="en-US" smtClean="0"/>
              <a:pPr/>
              <a:t>90</a:t>
            </a:fld>
            <a:endParaRPr lang="en-US" dirty="0"/>
          </a:p>
        </p:txBody>
      </p:sp>
    </p:spTree>
    <p:extLst>
      <p:ext uri="{BB962C8B-B14F-4D97-AF65-F5344CB8AC3E}">
        <p14:creationId xmlns:p14="http://schemas.microsoft.com/office/powerpoint/2010/main" val="402784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pic>
        <p:nvPicPr>
          <p:cNvPr id="6" name="Content Placeholder 5" descr="A person sitting at a table&#10;&#10;Description automatically generated with medium confidence">
            <a:extLst>
              <a:ext uri="{FF2B5EF4-FFF2-40B4-BE49-F238E27FC236}">
                <a16:creationId xmlns:a16="http://schemas.microsoft.com/office/drawing/2014/main" id="{7310F85A-75A2-40C4-B45C-486201F82E44}"/>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90846" y="237744"/>
            <a:ext cx="4098619" cy="6382512"/>
          </a:xfrm>
          <a:prstGeom prst="rect">
            <a:avLst/>
          </a:prstGeom>
        </p:spPr>
      </p:pic>
      <p:sp>
        <p:nvSpPr>
          <p:cNvPr id="15" name="Rectangle 14">
            <a:extLst>
              <a:ext uri="{FF2B5EF4-FFF2-40B4-BE49-F238E27FC236}">
                <a16:creationId xmlns:a16="http://schemas.microsoft.com/office/drawing/2014/main" id="{45EA45CC-6111-4281-92F6-9BE5B3B6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7" name="Rectangle 16">
            <a:extLst>
              <a:ext uri="{FF2B5EF4-FFF2-40B4-BE49-F238E27FC236}">
                <a16:creationId xmlns:a16="http://schemas.microsoft.com/office/drawing/2014/main" id="{A1E0556F-5AB7-4B25-A10B-7B538B8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79AA8F8-4770-425B-B45A-8E9F6D38583F}"/>
              </a:ext>
            </a:extLst>
          </p:cNvPr>
          <p:cNvSpPr>
            <a:spLocks noGrp="1"/>
          </p:cNvSpPr>
          <p:nvPr>
            <p:ph type="title"/>
          </p:nvPr>
        </p:nvSpPr>
        <p:spPr>
          <a:xfrm>
            <a:off x="4965192" y="642593"/>
            <a:ext cx="6280826" cy="1746504"/>
          </a:xfrm>
        </p:spPr>
        <p:txBody>
          <a:bodyPr vert="horz" lIns="91440" tIns="45720" rIns="91440" bIns="45720" rtlCol="0" anchor="ctr">
            <a:normAutofit/>
          </a:bodyPr>
          <a:lstStyle/>
          <a:p>
            <a:r>
              <a:rPr lang="en-US" dirty="0"/>
              <a:t>PATRICIA ROSE</a:t>
            </a:r>
          </a:p>
        </p:txBody>
      </p:sp>
      <p:sp>
        <p:nvSpPr>
          <p:cNvPr id="4" name="Content Placeholder 3">
            <a:extLst>
              <a:ext uri="{FF2B5EF4-FFF2-40B4-BE49-F238E27FC236}">
                <a16:creationId xmlns:a16="http://schemas.microsoft.com/office/drawing/2014/main" id="{B4CF89CD-1583-4FDE-B114-47F53157FA48}"/>
              </a:ext>
            </a:extLst>
          </p:cNvPr>
          <p:cNvSpPr>
            <a:spLocks noGrp="1"/>
          </p:cNvSpPr>
          <p:nvPr>
            <p:ph sz="half" idx="2"/>
          </p:nvPr>
        </p:nvSpPr>
        <p:spPr>
          <a:xfrm>
            <a:off x="4965192" y="2386584"/>
            <a:ext cx="6280826" cy="3648456"/>
          </a:xfrm>
        </p:spPr>
        <p:txBody>
          <a:bodyPr vert="horz" lIns="91440" tIns="45720" rIns="91440" bIns="45720" rtlCol="0">
            <a:normAutofit/>
          </a:bodyPr>
          <a:lstStyle/>
          <a:p>
            <a:pPr marL="342900" marR="0" lvl="0">
              <a:spcBef>
                <a:spcPts val="0"/>
              </a:spcBef>
              <a:spcAft>
                <a:spcPts val="0"/>
              </a:spcAft>
            </a:pPr>
            <a:r>
              <a:rPr lang="en-US">
                <a:effectLst/>
              </a:rPr>
              <a:t>Patricia Rose, with her husband Gilbert, owns and operates What a Blessing Bakery in the Ambriar Shopping Center in Amherst.</a:t>
            </a:r>
          </a:p>
          <a:p>
            <a:pPr marL="0" marR="0">
              <a:spcBef>
                <a:spcPts val="0"/>
              </a:spcBef>
              <a:spcAft>
                <a:spcPts val="0"/>
              </a:spcAft>
            </a:pPr>
            <a:r>
              <a:rPr lang="en-US">
                <a:effectLst/>
              </a:rPr>
              <a:t> </a:t>
            </a:r>
          </a:p>
          <a:p>
            <a:pPr marL="342900" marR="0" lvl="0">
              <a:spcBef>
                <a:spcPts val="0"/>
              </a:spcBef>
              <a:spcAft>
                <a:spcPts val="0"/>
              </a:spcAft>
            </a:pPr>
            <a:r>
              <a:rPr lang="en-US">
                <a:effectLst/>
              </a:rPr>
              <a:t>Mrs. Rose grew up in Amherst, where she graduated feom Amherst County Training School,</a:t>
            </a:r>
          </a:p>
          <a:p>
            <a:pPr marL="457200" marR="0">
              <a:spcBef>
                <a:spcPts val="0"/>
              </a:spcBef>
              <a:spcAft>
                <a:spcPts val="0"/>
              </a:spcAft>
            </a:pPr>
            <a:endParaRPr lang="en-US">
              <a:effectLst/>
            </a:endParaRPr>
          </a:p>
          <a:p>
            <a:pPr marL="342900" marR="0" lvl="0">
              <a:spcBef>
                <a:spcPts val="0"/>
              </a:spcBef>
              <a:spcAft>
                <a:spcPts val="0"/>
              </a:spcAft>
            </a:pPr>
            <a:r>
              <a:rPr lang="en-US">
                <a:effectLst/>
              </a:rPr>
              <a:t>The Roses are known for their kindness and generosity to the Amherst Community.</a:t>
            </a:r>
          </a:p>
          <a:p>
            <a:endParaRPr lang="en-US" dirty="0"/>
          </a:p>
        </p:txBody>
      </p:sp>
      <p:sp>
        <p:nvSpPr>
          <p:cNvPr id="3" name="Slide Number Placeholder 2">
            <a:extLst>
              <a:ext uri="{FF2B5EF4-FFF2-40B4-BE49-F238E27FC236}">
                <a16:creationId xmlns:a16="http://schemas.microsoft.com/office/drawing/2014/main" id="{EF6EF582-E4F7-0E4B-B7F1-B4315171B4E4}"/>
              </a:ext>
            </a:extLst>
          </p:cNvPr>
          <p:cNvSpPr>
            <a:spLocks noGrp="1"/>
          </p:cNvSpPr>
          <p:nvPr>
            <p:ph type="sldNum" sz="quarter" idx="12"/>
          </p:nvPr>
        </p:nvSpPr>
        <p:spPr/>
        <p:txBody>
          <a:bodyPr/>
          <a:lstStyle/>
          <a:p>
            <a:fld id="{4FAB73BC-B049-4115-A692-8D63A059BFB8}" type="slidenum">
              <a:rPr lang="en-US" smtClean="0"/>
              <a:pPr/>
              <a:t>91</a:t>
            </a:fld>
            <a:endParaRPr lang="en-US" dirty="0"/>
          </a:p>
        </p:txBody>
      </p:sp>
    </p:spTree>
    <p:extLst>
      <p:ext uri="{BB962C8B-B14F-4D97-AF65-F5344CB8AC3E}">
        <p14:creationId xmlns:p14="http://schemas.microsoft.com/office/powerpoint/2010/main" val="19060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9" name="Rectangle 28">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31" name="Rectangle 30">
            <a:extLst>
              <a:ext uri="{FF2B5EF4-FFF2-40B4-BE49-F238E27FC236}">
                <a16:creationId xmlns:a16="http://schemas.microsoft.com/office/drawing/2014/main" id="{5F416BC6-45D9-42E2-812E-8642852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07194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D8FFABA-35FF-4824-A828-AF70682C1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bg2"/>
            </a:solidFill>
            <a:prstDash val="solid"/>
            <a:miter lim="800000"/>
          </a:ln>
          <a:effectLst/>
        </p:spPr>
      </p:sp>
      <p:pic>
        <p:nvPicPr>
          <p:cNvPr id="6" name="Content Placeholder 5" descr="A picture containing person, indoor, older&#10;&#10;Description automatically generated">
            <a:extLst>
              <a:ext uri="{FF2B5EF4-FFF2-40B4-BE49-F238E27FC236}">
                <a16:creationId xmlns:a16="http://schemas.microsoft.com/office/drawing/2014/main" id="{B7EAFD4C-2406-4F62-8062-BAA977E9395A}"/>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882713" y="913324"/>
            <a:ext cx="4572418" cy="5075816"/>
          </a:xfrm>
          <a:prstGeom prst="rect">
            <a:avLst/>
          </a:prstGeom>
        </p:spPr>
      </p:pic>
      <p:sp>
        <p:nvSpPr>
          <p:cNvPr id="35" name="Rectangle 34">
            <a:extLst>
              <a:ext uri="{FF2B5EF4-FFF2-40B4-BE49-F238E27FC236}">
                <a16:creationId xmlns:a16="http://schemas.microsoft.com/office/drawing/2014/main" id="{C36AA63B-9EE1-4A5A-ABD7-4BA42FEF4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2979" y="237744"/>
            <a:ext cx="5634325"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37" name="Rectangle 36">
            <a:extLst>
              <a:ext uri="{FF2B5EF4-FFF2-40B4-BE49-F238E27FC236}">
                <a16:creationId xmlns:a16="http://schemas.microsoft.com/office/drawing/2014/main" id="{4D89016A-FD6A-409F-BD59-281B82AF3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9956" y="372498"/>
            <a:ext cx="5352593"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AE1D8-7D13-416D-8AC1-41C7C437B5C5}"/>
              </a:ext>
            </a:extLst>
          </p:cNvPr>
          <p:cNvSpPr>
            <a:spLocks noGrp="1"/>
          </p:cNvSpPr>
          <p:nvPr>
            <p:ph type="title"/>
          </p:nvPr>
        </p:nvSpPr>
        <p:spPr>
          <a:xfrm>
            <a:off x="6846137" y="727626"/>
            <a:ext cx="4602152" cy="1718225"/>
          </a:xfrm>
        </p:spPr>
        <p:txBody>
          <a:bodyPr vert="horz" lIns="91440" tIns="45720" rIns="91440" bIns="45720" rtlCol="0" anchor="ctr">
            <a:normAutofit/>
          </a:bodyPr>
          <a:lstStyle/>
          <a:p>
            <a:r>
              <a:rPr lang="en-US" sz="4400" dirty="0"/>
              <a:t>MARY FRANCES OLINGER</a:t>
            </a:r>
          </a:p>
        </p:txBody>
      </p:sp>
      <p:sp>
        <p:nvSpPr>
          <p:cNvPr id="4" name="Content Placeholder 3">
            <a:extLst>
              <a:ext uri="{FF2B5EF4-FFF2-40B4-BE49-F238E27FC236}">
                <a16:creationId xmlns:a16="http://schemas.microsoft.com/office/drawing/2014/main" id="{33C222A9-62F2-47AD-8A9E-736D150FAA08}"/>
              </a:ext>
            </a:extLst>
          </p:cNvPr>
          <p:cNvSpPr>
            <a:spLocks noGrp="1"/>
          </p:cNvSpPr>
          <p:nvPr>
            <p:ph sz="half" idx="2"/>
          </p:nvPr>
        </p:nvSpPr>
        <p:spPr>
          <a:xfrm>
            <a:off x="6846137" y="2538919"/>
            <a:ext cx="4602152" cy="3596880"/>
          </a:xfrm>
        </p:spPr>
        <p:txBody>
          <a:bodyPr vert="horz" lIns="91440" tIns="45720" rIns="91440" bIns="45720" rtlCol="0">
            <a:normAutofit/>
          </a:bodyPr>
          <a:lstStyle/>
          <a:p>
            <a:pPr marL="0"/>
            <a:r>
              <a:rPr lang="en-US" dirty="0">
                <a:effectLst/>
              </a:rPr>
              <a:t> </a:t>
            </a:r>
            <a:r>
              <a:rPr lang="en-US" sz="2400" dirty="0">
                <a:effectLst/>
              </a:rPr>
              <a:t>Mary Frances Olinger was the Co-President of the Amherst County Museum and Historical Society in the early  years of this century.</a:t>
            </a:r>
          </a:p>
          <a:p>
            <a:pPr marL="0" indent="0">
              <a:buNone/>
            </a:pPr>
            <a:endParaRPr lang="en-US" dirty="0"/>
          </a:p>
        </p:txBody>
      </p:sp>
      <p:sp>
        <p:nvSpPr>
          <p:cNvPr id="3" name="Slide Number Placeholder 2">
            <a:extLst>
              <a:ext uri="{FF2B5EF4-FFF2-40B4-BE49-F238E27FC236}">
                <a16:creationId xmlns:a16="http://schemas.microsoft.com/office/drawing/2014/main" id="{A50E3FC5-F185-F64F-B68D-72089A88B3D2}"/>
              </a:ext>
            </a:extLst>
          </p:cNvPr>
          <p:cNvSpPr>
            <a:spLocks noGrp="1"/>
          </p:cNvSpPr>
          <p:nvPr>
            <p:ph type="sldNum" sz="quarter" idx="12"/>
          </p:nvPr>
        </p:nvSpPr>
        <p:spPr/>
        <p:txBody>
          <a:bodyPr/>
          <a:lstStyle/>
          <a:p>
            <a:fld id="{4FAB73BC-B049-4115-A692-8D63A059BFB8}" type="slidenum">
              <a:rPr lang="en-US" smtClean="0"/>
              <a:pPr/>
              <a:t>74</a:t>
            </a:fld>
            <a:endParaRPr lang="en-US" dirty="0"/>
          </a:p>
        </p:txBody>
      </p:sp>
    </p:spTree>
    <p:extLst>
      <p:ext uri="{BB962C8B-B14F-4D97-AF65-F5344CB8AC3E}">
        <p14:creationId xmlns:p14="http://schemas.microsoft.com/office/powerpoint/2010/main" val="255011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6CC0-426C-4220-9C56-C69819301E0E}"/>
              </a:ext>
            </a:extLst>
          </p:cNvPr>
          <p:cNvSpPr>
            <a:spLocks noGrp="1"/>
          </p:cNvSpPr>
          <p:nvPr>
            <p:ph type="title"/>
          </p:nvPr>
        </p:nvSpPr>
        <p:spPr/>
        <p:txBody>
          <a:bodyPr/>
          <a:lstStyle/>
          <a:p>
            <a:r>
              <a:rPr lang="en-US" dirty="0"/>
              <a:t>ALMA SIMMONS ROUNTREY</a:t>
            </a:r>
          </a:p>
        </p:txBody>
      </p:sp>
      <p:pic>
        <p:nvPicPr>
          <p:cNvPr id="6" name="Content Placeholder 5">
            <a:extLst>
              <a:ext uri="{FF2B5EF4-FFF2-40B4-BE49-F238E27FC236}">
                <a16:creationId xmlns:a16="http://schemas.microsoft.com/office/drawing/2014/main" id="{1A4CCF84-F0B0-4ED4-AEBA-364D842C0B3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96869" y="2103438"/>
            <a:ext cx="3094425" cy="3748087"/>
          </a:xfrm>
        </p:spPr>
      </p:pic>
      <p:sp>
        <p:nvSpPr>
          <p:cNvPr id="4" name="Content Placeholder 3">
            <a:extLst>
              <a:ext uri="{FF2B5EF4-FFF2-40B4-BE49-F238E27FC236}">
                <a16:creationId xmlns:a16="http://schemas.microsoft.com/office/drawing/2014/main" id="{20EC3279-90E8-47BB-8BAB-79D036D7C640}"/>
              </a:ext>
            </a:extLst>
          </p:cNvPr>
          <p:cNvSpPr>
            <a:spLocks noGrp="1"/>
          </p:cNvSpPr>
          <p:nvPr>
            <p:ph sz="half" idx="2"/>
          </p:nvPr>
        </p:nvSpPr>
        <p:spPr/>
        <p:txBody>
          <a:bodyPr>
            <a:normAutofit fontScale="85000" lnSpcReduction="2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Alma Simmons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Rountrey</a:t>
            </a:r>
            <a:r>
              <a:rPr lang="en-US" sz="1800" dirty="0">
                <a:effectLst/>
                <a:latin typeface="Calibri" panose="020F0502020204030204" pitchFamily="34" charset="0"/>
                <a:ea typeface="Calibri" panose="020F0502020204030204" pitchFamily="34" charset="0"/>
                <a:cs typeface="Times New Roman" panose="02020603050405020304" pitchFamily="18" charset="0"/>
              </a:rPr>
              <a:t> grew up in Amherst County, the daughter of Amherst Baptist Church Minister Rev. John W. Simmons. She graduated from Amherst High School and then Sweet Briar College. </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began her teaching career in Amherst County, where she taught at the Clifford School for two years. She continued her career in Campbell County where she taught for many years.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Alma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Rountrey</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also a poet. Her work was brought to the attention of AGAR by Lynn Hanson, who published her “Hunting Quarter,” named for her grandparents’ historic home in Yale, Virginia.</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participated in a reading of her poems from “Hunting Quarter” for an AGAR audience at the Amherst Glebe when she was 95 years old.</a:t>
            </a:r>
          </a:p>
          <a:p>
            <a:endParaRPr lang="en-US" dirty="0"/>
          </a:p>
        </p:txBody>
      </p:sp>
      <p:sp>
        <p:nvSpPr>
          <p:cNvPr id="3" name="Slide Number Placeholder 2">
            <a:extLst>
              <a:ext uri="{FF2B5EF4-FFF2-40B4-BE49-F238E27FC236}">
                <a16:creationId xmlns:a16="http://schemas.microsoft.com/office/drawing/2014/main" id="{7FD50CDC-DE52-554F-B6CC-9FEDF958C23B}"/>
              </a:ext>
            </a:extLst>
          </p:cNvPr>
          <p:cNvSpPr>
            <a:spLocks noGrp="1"/>
          </p:cNvSpPr>
          <p:nvPr>
            <p:ph type="sldNum" sz="quarter" idx="12"/>
          </p:nvPr>
        </p:nvSpPr>
        <p:spPr/>
        <p:txBody>
          <a:bodyPr/>
          <a:lstStyle/>
          <a:p>
            <a:fld id="{4FAB73BC-B049-4115-A692-8D63A059BFB8}" type="slidenum">
              <a:rPr lang="en-US" smtClean="0"/>
              <a:pPr/>
              <a:t>92</a:t>
            </a:fld>
            <a:endParaRPr lang="en-US" dirty="0"/>
          </a:p>
        </p:txBody>
      </p:sp>
    </p:spTree>
    <p:extLst>
      <p:ext uri="{BB962C8B-B14F-4D97-AF65-F5344CB8AC3E}">
        <p14:creationId xmlns:p14="http://schemas.microsoft.com/office/powerpoint/2010/main" val="197768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7AD5-F2FF-4266-9F5A-F660DA955D0B}"/>
              </a:ext>
            </a:extLst>
          </p:cNvPr>
          <p:cNvSpPr>
            <a:spLocks noGrp="1"/>
          </p:cNvSpPr>
          <p:nvPr>
            <p:ph type="title"/>
          </p:nvPr>
        </p:nvSpPr>
        <p:spPr/>
        <p:txBody>
          <a:bodyPr/>
          <a:lstStyle/>
          <a:p>
            <a:r>
              <a:rPr lang="en-US" dirty="0"/>
              <a:t>CHARLENE RYAN</a:t>
            </a:r>
          </a:p>
        </p:txBody>
      </p:sp>
      <p:pic>
        <p:nvPicPr>
          <p:cNvPr id="6" name="Content Placeholder 5" descr="A person smiling for the camera&#10;&#10;Description automatically generated with medium confidence">
            <a:extLst>
              <a:ext uri="{FF2B5EF4-FFF2-40B4-BE49-F238E27FC236}">
                <a16:creationId xmlns:a16="http://schemas.microsoft.com/office/drawing/2014/main" id="{87371B8B-B75F-4D4E-8749-F119911A426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70038" y="2103438"/>
            <a:ext cx="3748087" cy="3748087"/>
          </a:xfrm>
        </p:spPr>
      </p:pic>
      <p:sp>
        <p:nvSpPr>
          <p:cNvPr id="4" name="Content Placeholder 3">
            <a:extLst>
              <a:ext uri="{FF2B5EF4-FFF2-40B4-BE49-F238E27FC236}">
                <a16:creationId xmlns:a16="http://schemas.microsoft.com/office/drawing/2014/main" id="{1293D565-E016-4D76-B48D-84096EC335C3}"/>
              </a:ext>
            </a:extLst>
          </p:cNvPr>
          <p:cNvSpPr>
            <a:spLocks noGrp="1"/>
          </p:cNvSpPr>
          <p:nvPr>
            <p:ph sz="half" idx="2"/>
          </p:nvPr>
        </p:nvSpPr>
        <p:spPr/>
        <p:txBody>
          <a:bodyPr>
            <a:normAutofit fontScale="77500" lnSpcReduction="2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Charlene Ryan is an enthusiastic member of the arts community in Amherst County.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She retired from working at the Pentagon after the office next to hers was destroyed during 9/11.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Charlene moved to Amherst where she joined the Amherst Art Society in 2005.  She was President for four years and headed up the Amherst Art Show for 5 years. Charlene has been teaching acrylic painting for the Amherst County Parks and Recreation Department for seven years and at Fairmont Crossing and CVACL for AGAR for one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Charlene’s paintings have been exhibited at Amherst Family Practice, Apple Harvest Festival, Amherst County Treasurer’s office and Commissioner’s office, DMV office, Amherst County Public Libraries,  Rehabilitation Associates and in a group show at Sweet Briar College. In other art forms, Charlene is a member of the Blue Ridge Stars Square Dancing Group, the Jefferson Choral Society, and has volunteered as a Master Gardener since 2008.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E34DCF62-EE92-314D-8F75-BF27F7DAE701}"/>
              </a:ext>
            </a:extLst>
          </p:cNvPr>
          <p:cNvSpPr>
            <a:spLocks noGrp="1"/>
          </p:cNvSpPr>
          <p:nvPr>
            <p:ph type="sldNum" sz="quarter" idx="12"/>
          </p:nvPr>
        </p:nvSpPr>
        <p:spPr/>
        <p:txBody>
          <a:bodyPr/>
          <a:lstStyle/>
          <a:p>
            <a:fld id="{4FAB73BC-B049-4115-A692-8D63A059BFB8}" type="slidenum">
              <a:rPr lang="en-US" smtClean="0"/>
              <a:pPr/>
              <a:t>93</a:t>
            </a:fld>
            <a:endParaRPr lang="en-US" dirty="0"/>
          </a:p>
        </p:txBody>
      </p:sp>
    </p:spTree>
    <p:extLst>
      <p:ext uri="{BB962C8B-B14F-4D97-AF65-F5344CB8AC3E}">
        <p14:creationId xmlns:p14="http://schemas.microsoft.com/office/powerpoint/2010/main" val="251779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F5C2-1193-4121-B897-8000F01DA23B}"/>
              </a:ext>
            </a:extLst>
          </p:cNvPr>
          <p:cNvSpPr>
            <a:spLocks noGrp="1"/>
          </p:cNvSpPr>
          <p:nvPr>
            <p:ph type="title"/>
          </p:nvPr>
        </p:nvSpPr>
        <p:spPr/>
        <p:txBody>
          <a:bodyPr/>
          <a:lstStyle/>
          <a:p>
            <a:r>
              <a:rPr lang="en-US" dirty="0"/>
              <a:t>LENA SANDIDGE</a:t>
            </a:r>
          </a:p>
        </p:txBody>
      </p:sp>
      <p:sp>
        <p:nvSpPr>
          <p:cNvPr id="4" name="Content Placeholder 3">
            <a:extLst>
              <a:ext uri="{FF2B5EF4-FFF2-40B4-BE49-F238E27FC236}">
                <a16:creationId xmlns:a16="http://schemas.microsoft.com/office/drawing/2014/main" id="{0DD095B5-EB0F-4AD8-AFB7-A2F630FCB492}"/>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Lena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Sandidge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has spent all her life in Amherst County. </a:t>
            </a:r>
            <a:r>
              <a:rPr lang="en-US" dirty="0">
                <a:latin typeface="Times New Roman" panose="02020603050405020304" pitchFamily="18" charset="0"/>
                <a:ea typeface="Calibri" panose="020F0502020204030204" pitchFamily="34" charset="0"/>
                <a:cs typeface="Times New Roman" panose="02020603050405020304" pitchFamily="18" charset="0"/>
              </a:rPr>
              <a:t>She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now in her mid-nineties.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She was married to Moses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Sandidge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the Clifford section of Amherst County, where they lived on a farm, and Mrs.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Sandidge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raised six children.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33227E3D-3862-4972-9A9B-D4D9E9DD48F3}"/>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640261"/>
            <a:ext cx="4754563" cy="2674441"/>
          </a:xfrm>
          <a:prstGeom prst="rect">
            <a:avLst/>
          </a:prstGeom>
        </p:spPr>
      </p:pic>
      <p:sp>
        <p:nvSpPr>
          <p:cNvPr id="3" name="Slide Number Placeholder 2">
            <a:extLst>
              <a:ext uri="{FF2B5EF4-FFF2-40B4-BE49-F238E27FC236}">
                <a16:creationId xmlns:a16="http://schemas.microsoft.com/office/drawing/2014/main" id="{5EE3CFEA-D307-AD4F-BF45-0172D22B6475}"/>
              </a:ext>
            </a:extLst>
          </p:cNvPr>
          <p:cNvSpPr>
            <a:spLocks noGrp="1"/>
          </p:cNvSpPr>
          <p:nvPr>
            <p:ph type="sldNum" sz="quarter" idx="12"/>
          </p:nvPr>
        </p:nvSpPr>
        <p:spPr/>
        <p:txBody>
          <a:bodyPr/>
          <a:lstStyle/>
          <a:p>
            <a:fld id="{4FAB73BC-B049-4115-A692-8D63A059BFB8}" type="slidenum">
              <a:rPr lang="en-US" smtClean="0"/>
              <a:pPr/>
              <a:t>94</a:t>
            </a:fld>
            <a:endParaRPr lang="en-US" dirty="0"/>
          </a:p>
        </p:txBody>
      </p:sp>
    </p:spTree>
    <p:extLst>
      <p:ext uri="{BB962C8B-B14F-4D97-AF65-F5344CB8AC3E}">
        <p14:creationId xmlns:p14="http://schemas.microsoft.com/office/powerpoint/2010/main" val="27269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1" name="Rectangle 11">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1C8813E6-2EB7-41A1-B325-B2232B24BDA9}"/>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dirty="0"/>
              <a:t>DIANE SHIELDS</a:t>
            </a:r>
          </a:p>
        </p:txBody>
      </p:sp>
      <p:sp>
        <p:nvSpPr>
          <p:cNvPr id="22" name="Rectangle 13">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23" name="Rectangle 15">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5" name="Content Placeholder 4">
            <a:extLst>
              <a:ext uri="{FF2B5EF4-FFF2-40B4-BE49-F238E27FC236}">
                <a16:creationId xmlns:a16="http://schemas.microsoft.com/office/drawing/2014/main" id="{0170F430-BDC1-4E85-800C-2ED971C7ED0C}"/>
              </a:ext>
            </a:extLst>
          </p:cNvPr>
          <p:cNvPicPr>
            <a:picLocks noGrp="1"/>
          </p:cNvPicPr>
          <p:nvPr>
            <p:ph sz="half" idx="1"/>
          </p:nvPr>
        </p:nvPicPr>
        <p:blipFill rotWithShape="1">
          <a:blip r:embed="rId2" cstate="email">
            <a:extLst>
              <a:ext uri="{28A0092B-C50C-407E-A947-70E740481C1C}">
                <a14:useLocalDpi xmlns:a14="http://schemas.microsoft.com/office/drawing/2010/main"/>
              </a:ext>
            </a:extLst>
          </a:blip>
          <a:srcRect b="-3"/>
          <a:stretch/>
        </p:blipFill>
        <p:spPr>
          <a:xfrm>
            <a:off x="1304515" y="1328394"/>
            <a:ext cx="4188221" cy="4227415"/>
          </a:xfrm>
          <a:prstGeom prst="rect">
            <a:avLst/>
          </a:prstGeom>
        </p:spPr>
      </p:pic>
      <p:sp>
        <p:nvSpPr>
          <p:cNvPr id="4" name="Content Placeholder 3">
            <a:extLst>
              <a:ext uri="{FF2B5EF4-FFF2-40B4-BE49-F238E27FC236}">
                <a16:creationId xmlns:a16="http://schemas.microsoft.com/office/drawing/2014/main" id="{72819B03-8F06-455E-859D-366A67F6F62B}"/>
              </a:ext>
            </a:extLst>
          </p:cNvPr>
          <p:cNvSpPr>
            <a:spLocks noGrp="1"/>
          </p:cNvSpPr>
          <p:nvPr>
            <p:ph sz="half" idx="2"/>
          </p:nvPr>
        </p:nvSpPr>
        <p:spPr>
          <a:xfrm>
            <a:off x="6314384" y="2103120"/>
            <a:ext cx="4810816" cy="3931920"/>
          </a:xfrm>
        </p:spPr>
        <p:txBody>
          <a:bodyPr vert="horz" lIns="91440" tIns="45720" rIns="91440" bIns="45720" rtlCol="0">
            <a:normAutofit/>
          </a:bodyPr>
          <a:lstStyle/>
          <a:p>
            <a:pPr marL="0" marR="0">
              <a:lnSpc>
                <a:spcPct val="90000"/>
              </a:lnSpc>
              <a:spcBef>
                <a:spcPts val="0"/>
              </a:spcBef>
              <a:spcAft>
                <a:spcPts val="800"/>
              </a:spcAft>
            </a:pPr>
            <a:r>
              <a:rPr lang="en-US" sz="1400">
                <a:effectLst/>
              </a:rPr>
              <a:t>Diane Shields was born in Virginia, but raised in Ohio. She and her husband moved to Amherst in 1993, after Diane’s long genealogical search for her Monacan roots. </a:t>
            </a:r>
          </a:p>
          <a:p>
            <a:pPr marL="0" marR="0">
              <a:lnSpc>
                <a:spcPct val="90000"/>
              </a:lnSpc>
              <a:spcBef>
                <a:spcPts val="0"/>
              </a:spcBef>
              <a:spcAft>
                <a:spcPts val="800"/>
              </a:spcAft>
            </a:pPr>
            <a:endParaRPr lang="en-US" sz="1400">
              <a:effectLst/>
            </a:endParaRPr>
          </a:p>
          <a:p>
            <a:pPr marL="0" marR="0">
              <a:lnSpc>
                <a:spcPct val="90000"/>
              </a:lnSpc>
              <a:spcBef>
                <a:spcPts val="0"/>
              </a:spcBef>
              <a:spcAft>
                <a:spcPts val="800"/>
              </a:spcAft>
            </a:pPr>
            <a:r>
              <a:rPr lang="en-US" sz="1400">
                <a:effectLst/>
              </a:rPr>
              <a:t>For the Monacan Tribe, ehe has served as Tribal Secretary, Treasurer, Genealogist, Council person and also served as Assistant Chief for two years.  She worked on historical research with Karenne Wood to document the Monacan Indian Community to help seek Federal Recognition.</a:t>
            </a:r>
          </a:p>
          <a:p>
            <a:pPr marL="0" marR="0">
              <a:lnSpc>
                <a:spcPct val="90000"/>
              </a:lnSpc>
              <a:spcBef>
                <a:spcPts val="0"/>
              </a:spcBef>
              <a:spcAft>
                <a:spcPts val="800"/>
              </a:spcAft>
            </a:pPr>
            <a:br>
              <a:rPr lang="en-US" sz="1400">
                <a:effectLst/>
              </a:rPr>
            </a:br>
            <a:r>
              <a:rPr lang="en-US" sz="1400">
                <a:effectLst/>
              </a:rPr>
              <a:t>She is currently the Chair for the Monacan Nation Cultural Foundation.  This Monacan nonprofit oversees the Monacan Museum, Food Bank, Youth Program, and the Annual Monacan Powwow. </a:t>
            </a:r>
          </a:p>
          <a:p>
            <a:pPr>
              <a:lnSpc>
                <a:spcPct val="90000"/>
              </a:lnSpc>
            </a:pPr>
            <a:endParaRPr lang="en-US" sz="1400"/>
          </a:p>
        </p:txBody>
      </p:sp>
      <p:sp>
        <p:nvSpPr>
          <p:cNvPr id="3" name="Slide Number Placeholder 2">
            <a:extLst>
              <a:ext uri="{FF2B5EF4-FFF2-40B4-BE49-F238E27FC236}">
                <a16:creationId xmlns:a16="http://schemas.microsoft.com/office/drawing/2014/main" id="{E6B3BEC6-1C3C-7D4B-BD00-D73AEA0A441B}"/>
              </a:ext>
            </a:extLst>
          </p:cNvPr>
          <p:cNvSpPr>
            <a:spLocks noGrp="1"/>
          </p:cNvSpPr>
          <p:nvPr>
            <p:ph type="sldNum" sz="quarter" idx="12"/>
          </p:nvPr>
        </p:nvSpPr>
        <p:spPr/>
        <p:txBody>
          <a:bodyPr/>
          <a:lstStyle/>
          <a:p>
            <a:fld id="{4FAB73BC-B049-4115-A692-8D63A059BFB8}" type="slidenum">
              <a:rPr lang="en-US" smtClean="0"/>
              <a:pPr/>
              <a:t>95</a:t>
            </a:fld>
            <a:endParaRPr lang="en-US" dirty="0"/>
          </a:p>
        </p:txBody>
      </p:sp>
    </p:spTree>
    <p:extLst>
      <p:ext uri="{BB962C8B-B14F-4D97-AF65-F5344CB8AC3E}">
        <p14:creationId xmlns:p14="http://schemas.microsoft.com/office/powerpoint/2010/main" val="2415886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3A55-A6A2-443E-B532-E15A65A2CA2F}"/>
              </a:ext>
            </a:extLst>
          </p:cNvPr>
          <p:cNvSpPr>
            <a:spLocks noGrp="1"/>
          </p:cNvSpPr>
          <p:nvPr>
            <p:ph type="title"/>
          </p:nvPr>
        </p:nvSpPr>
        <p:spPr/>
        <p:txBody>
          <a:bodyPr/>
          <a:lstStyle/>
          <a:p>
            <a:r>
              <a:rPr lang="en-US" dirty="0"/>
              <a:t>EVA LEE SHOBER</a:t>
            </a:r>
          </a:p>
        </p:txBody>
      </p:sp>
      <p:sp>
        <p:nvSpPr>
          <p:cNvPr id="4" name="Content Placeholder 3">
            <a:extLst>
              <a:ext uri="{FF2B5EF4-FFF2-40B4-BE49-F238E27FC236}">
                <a16:creationId xmlns:a16="http://schemas.microsoft.com/office/drawing/2014/main" id="{13DE49B6-8CCC-4A19-A3E0-A92A5F35B63F}"/>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Eva Lee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Shober</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the Chair of the Education Department at Sweet Briar College 1992-1998. Although she worked fulltime between 1994-1998 she was always adjunct faculty. She retired in 1998.</a:t>
            </a:r>
          </a:p>
          <a:p>
            <a:pPr marL="27432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Mrs.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Shober</a:t>
            </a:r>
            <a:r>
              <a:rPr lang="en-US" sz="1800" dirty="0">
                <a:effectLst/>
                <a:latin typeface="Calibri" panose="020F0502020204030204" pitchFamily="34" charset="0"/>
                <a:ea typeface="Calibri" panose="020F0502020204030204" pitchFamily="34" charset="0"/>
                <a:cs typeface="Times New Roman" panose="02020603050405020304" pitchFamily="18" charset="0"/>
              </a:rPr>
              <a:t> started as a first and second grade teachers, but quickly rose to instructional supervisor K-9, Supervisor of Secondary Education, and finally in 1987-1990 served as Amherst County Schools Director of Personnel. </a:t>
            </a:r>
          </a:p>
          <a:p>
            <a:endParaRPr lang="en-US" dirty="0"/>
          </a:p>
        </p:txBody>
      </p:sp>
      <p:pic>
        <p:nvPicPr>
          <p:cNvPr id="5" name="Content Placeholder 4">
            <a:extLst>
              <a:ext uri="{FF2B5EF4-FFF2-40B4-BE49-F238E27FC236}">
                <a16:creationId xmlns:a16="http://schemas.microsoft.com/office/drawing/2014/main" id="{E3513908-8FE8-49C4-BBA7-203855B06594}"/>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03433" y="2103438"/>
            <a:ext cx="2881296" cy="3748087"/>
          </a:xfrm>
          <a:prstGeom prst="rect">
            <a:avLst/>
          </a:prstGeom>
        </p:spPr>
      </p:pic>
      <p:sp>
        <p:nvSpPr>
          <p:cNvPr id="3" name="Slide Number Placeholder 2">
            <a:extLst>
              <a:ext uri="{FF2B5EF4-FFF2-40B4-BE49-F238E27FC236}">
                <a16:creationId xmlns:a16="http://schemas.microsoft.com/office/drawing/2014/main" id="{18BA6A58-D6AE-EF4B-B103-4972ADCB6362}"/>
              </a:ext>
            </a:extLst>
          </p:cNvPr>
          <p:cNvSpPr>
            <a:spLocks noGrp="1"/>
          </p:cNvSpPr>
          <p:nvPr>
            <p:ph type="sldNum" sz="quarter" idx="12"/>
          </p:nvPr>
        </p:nvSpPr>
        <p:spPr/>
        <p:txBody>
          <a:bodyPr/>
          <a:lstStyle/>
          <a:p>
            <a:fld id="{4FAB73BC-B049-4115-A692-8D63A059BFB8}" type="slidenum">
              <a:rPr lang="en-US" smtClean="0"/>
              <a:pPr/>
              <a:t>96</a:t>
            </a:fld>
            <a:endParaRPr lang="en-US" dirty="0"/>
          </a:p>
        </p:txBody>
      </p:sp>
    </p:spTree>
    <p:extLst>
      <p:ext uri="{BB962C8B-B14F-4D97-AF65-F5344CB8AC3E}">
        <p14:creationId xmlns:p14="http://schemas.microsoft.com/office/powerpoint/2010/main" val="1232081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798A-0649-4E05-9D60-E37794FFEC05}"/>
              </a:ext>
            </a:extLst>
          </p:cNvPr>
          <p:cNvSpPr>
            <a:spLocks noGrp="1"/>
          </p:cNvSpPr>
          <p:nvPr>
            <p:ph type="title"/>
          </p:nvPr>
        </p:nvSpPr>
        <p:spPr/>
        <p:txBody>
          <a:bodyPr/>
          <a:lstStyle/>
          <a:p>
            <a:r>
              <a:rPr lang="en-US" dirty="0"/>
              <a:t>SHIRLEY SNEAD</a:t>
            </a:r>
          </a:p>
        </p:txBody>
      </p:sp>
      <p:sp>
        <p:nvSpPr>
          <p:cNvPr id="4" name="Content Placeholder 3">
            <a:extLst>
              <a:ext uri="{FF2B5EF4-FFF2-40B4-BE49-F238E27FC236}">
                <a16:creationId xmlns:a16="http://schemas.microsoft.com/office/drawing/2014/main" id="{EE434F4A-A5EF-4597-9BDF-A6730907A147}"/>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 President of the Amherst Woman’s Club, 1976</a:t>
            </a:r>
          </a:p>
          <a:p>
            <a:pPr marL="96012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Sherri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McLeRoy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founding director of the Amherst County Museum and Historical Society was one of  her daughters.   Mrs. Snead is said to have been very generous in supporting the Museum in its earliest and neediest days.</a:t>
            </a:r>
          </a:p>
          <a:p>
            <a:endParaRPr lang="en-US" dirty="0"/>
          </a:p>
        </p:txBody>
      </p:sp>
      <p:pic>
        <p:nvPicPr>
          <p:cNvPr id="5" name="Content Placeholder 4">
            <a:extLst>
              <a:ext uri="{FF2B5EF4-FFF2-40B4-BE49-F238E27FC236}">
                <a16:creationId xmlns:a16="http://schemas.microsoft.com/office/drawing/2014/main" id="{A3316F02-274D-4884-A566-C72426F3359F}"/>
              </a:ext>
            </a:extLst>
          </p:cNvPr>
          <p:cNvPicPr>
            <a:picLocks noGrp="1"/>
          </p:cNvPicPr>
          <p:nvPr>
            <p:ph sz="half" idx="1"/>
          </p:nvPr>
        </p:nvPicPr>
        <p:blipFill>
          <a:blip r:embed="rId2">
            <a:extLst>
              <a:ext uri="{28A0092B-C50C-407E-A947-70E740481C1C}">
                <a14:useLocalDpi xmlns:a14="http://schemas.microsoft.com/office/drawing/2010/main"/>
              </a:ext>
            </a:extLst>
          </a:blip>
          <a:stretch>
            <a:fillRect/>
          </a:stretch>
        </p:blipFill>
        <p:spPr>
          <a:xfrm>
            <a:off x="2077155" y="2136115"/>
            <a:ext cx="2859882" cy="3454108"/>
          </a:xfrm>
          <a:prstGeom prst="rect">
            <a:avLst/>
          </a:prstGeom>
        </p:spPr>
      </p:pic>
      <p:sp>
        <p:nvSpPr>
          <p:cNvPr id="3" name="Slide Number Placeholder 2">
            <a:extLst>
              <a:ext uri="{FF2B5EF4-FFF2-40B4-BE49-F238E27FC236}">
                <a16:creationId xmlns:a16="http://schemas.microsoft.com/office/drawing/2014/main" id="{B11C2DB9-9267-0241-A69B-E87BEE5539A1}"/>
              </a:ext>
            </a:extLst>
          </p:cNvPr>
          <p:cNvSpPr>
            <a:spLocks noGrp="1"/>
          </p:cNvSpPr>
          <p:nvPr>
            <p:ph type="sldNum" sz="quarter" idx="12"/>
          </p:nvPr>
        </p:nvSpPr>
        <p:spPr/>
        <p:txBody>
          <a:bodyPr/>
          <a:lstStyle/>
          <a:p>
            <a:fld id="{4FAB73BC-B049-4115-A692-8D63A059BFB8}" type="slidenum">
              <a:rPr lang="en-US" smtClean="0"/>
              <a:pPr/>
              <a:t>97</a:t>
            </a:fld>
            <a:endParaRPr lang="en-US" dirty="0"/>
          </a:p>
        </p:txBody>
      </p:sp>
    </p:spTree>
    <p:extLst>
      <p:ext uri="{BB962C8B-B14F-4D97-AF65-F5344CB8AC3E}">
        <p14:creationId xmlns:p14="http://schemas.microsoft.com/office/powerpoint/2010/main" val="49705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2F41-CE5F-4D08-B8E0-B8BBBACDA052}"/>
              </a:ext>
            </a:extLst>
          </p:cNvPr>
          <p:cNvSpPr>
            <a:spLocks noGrp="1"/>
          </p:cNvSpPr>
          <p:nvPr>
            <p:ph type="title"/>
          </p:nvPr>
        </p:nvSpPr>
        <p:spPr/>
        <p:txBody>
          <a:bodyPr/>
          <a:lstStyle/>
          <a:p>
            <a:r>
              <a:rPr lang="en-US" dirty="0"/>
              <a:t>WANDA TABB SPRADLEY</a:t>
            </a:r>
          </a:p>
        </p:txBody>
      </p:sp>
      <p:pic>
        <p:nvPicPr>
          <p:cNvPr id="6" name="Content Placeholder 5" descr="A person wearing glasses&#10;&#10;Description automatically generated with medium confidence">
            <a:extLst>
              <a:ext uri="{FF2B5EF4-FFF2-40B4-BE49-F238E27FC236}">
                <a16:creationId xmlns:a16="http://schemas.microsoft.com/office/drawing/2014/main" id="{B5220B22-6CBA-4EC3-BE3A-4393F5F6EED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392627"/>
            <a:ext cx="4754563" cy="3169708"/>
          </a:xfrm>
        </p:spPr>
      </p:pic>
      <p:sp>
        <p:nvSpPr>
          <p:cNvPr id="4" name="Content Placeholder 3">
            <a:extLst>
              <a:ext uri="{FF2B5EF4-FFF2-40B4-BE49-F238E27FC236}">
                <a16:creationId xmlns:a16="http://schemas.microsoft.com/office/drawing/2014/main" id="{1E7E2352-100D-4053-A99F-1A84D39F2AE0}"/>
              </a:ext>
            </a:extLst>
          </p:cNvPr>
          <p:cNvSpPr>
            <a:spLocks noGrp="1"/>
          </p:cNvSpPr>
          <p:nvPr>
            <p:ph sz="half" idx="2"/>
          </p:nvPr>
        </p:nvSpPr>
        <p:spPr/>
        <p:txBody>
          <a:bodyPr/>
          <a:lstStyle/>
          <a:p>
            <a:endParaRPr lang="en-US" dirty="0"/>
          </a:p>
          <a:p>
            <a:endParaRPr lang="en-US" dirty="0"/>
          </a:p>
          <a:p>
            <a:r>
              <a:rPr lang="en-US" dirty="0"/>
              <a:t>Wanda Tabb Spradley is secretary of the Electoral Board Of Amherst County.</a:t>
            </a:r>
          </a:p>
          <a:p>
            <a:r>
              <a:rPr lang="en-US" dirty="0"/>
              <a:t> </a:t>
            </a:r>
          </a:p>
          <a:p>
            <a:r>
              <a:rPr lang="en-US" dirty="0"/>
              <a:t>She is also Director of Financial Aid at Sweet Briar College.</a:t>
            </a:r>
          </a:p>
        </p:txBody>
      </p:sp>
      <p:sp>
        <p:nvSpPr>
          <p:cNvPr id="3" name="Slide Number Placeholder 2">
            <a:extLst>
              <a:ext uri="{FF2B5EF4-FFF2-40B4-BE49-F238E27FC236}">
                <a16:creationId xmlns:a16="http://schemas.microsoft.com/office/drawing/2014/main" id="{48D44890-CF6E-224B-B3A8-F0EF19411A0B}"/>
              </a:ext>
            </a:extLst>
          </p:cNvPr>
          <p:cNvSpPr>
            <a:spLocks noGrp="1"/>
          </p:cNvSpPr>
          <p:nvPr>
            <p:ph type="sldNum" sz="quarter" idx="12"/>
          </p:nvPr>
        </p:nvSpPr>
        <p:spPr/>
        <p:txBody>
          <a:bodyPr/>
          <a:lstStyle/>
          <a:p>
            <a:fld id="{4FAB73BC-B049-4115-A692-8D63A059BFB8}" type="slidenum">
              <a:rPr lang="en-US" smtClean="0"/>
              <a:pPr/>
              <a:t>98</a:t>
            </a:fld>
            <a:endParaRPr lang="en-US" dirty="0"/>
          </a:p>
        </p:txBody>
      </p:sp>
    </p:spTree>
    <p:extLst>
      <p:ext uri="{BB962C8B-B14F-4D97-AF65-F5344CB8AC3E}">
        <p14:creationId xmlns:p14="http://schemas.microsoft.com/office/powerpoint/2010/main" val="2107740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22E9ABF6-A629-4953-AFD0-D6DAB619FF9F}"/>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sz="4400"/>
              <a:t>GLORIA STILTNER</a:t>
            </a:r>
          </a:p>
        </p:txBody>
      </p:sp>
      <p:sp>
        <p:nvSpPr>
          <p:cNvPr id="15" name="Rectangle 14">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7" name="Rectangle 16">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6" name="Content Placeholder 5" descr="A picture containing person, outdoor, person&#10;&#10;Description automatically generated">
            <a:extLst>
              <a:ext uri="{FF2B5EF4-FFF2-40B4-BE49-F238E27FC236}">
                <a16:creationId xmlns:a16="http://schemas.microsoft.com/office/drawing/2014/main" id="{26EE8E55-0302-4DBF-97CA-B6108A59E549}"/>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r="-2"/>
          <a:stretch/>
        </p:blipFill>
        <p:spPr>
          <a:xfrm>
            <a:off x="1304515" y="1328394"/>
            <a:ext cx="4188221" cy="4227415"/>
          </a:xfrm>
          <a:prstGeom prst="rect">
            <a:avLst/>
          </a:prstGeom>
        </p:spPr>
      </p:pic>
      <p:sp>
        <p:nvSpPr>
          <p:cNvPr id="4" name="Content Placeholder 3">
            <a:extLst>
              <a:ext uri="{FF2B5EF4-FFF2-40B4-BE49-F238E27FC236}">
                <a16:creationId xmlns:a16="http://schemas.microsoft.com/office/drawing/2014/main" id="{6EB0E38E-65B6-4420-957D-ADCD3156EF3E}"/>
              </a:ext>
            </a:extLst>
          </p:cNvPr>
          <p:cNvSpPr>
            <a:spLocks noGrp="1"/>
          </p:cNvSpPr>
          <p:nvPr>
            <p:ph sz="half" idx="2"/>
          </p:nvPr>
        </p:nvSpPr>
        <p:spPr>
          <a:xfrm>
            <a:off x="6314384" y="2103120"/>
            <a:ext cx="4810816" cy="3931920"/>
          </a:xfrm>
        </p:spPr>
        <p:txBody>
          <a:bodyPr vert="horz" lIns="91440" tIns="45720" rIns="91440" bIns="45720" rtlCol="0">
            <a:normAutofit/>
          </a:bodyPr>
          <a:lstStyle/>
          <a:p>
            <a:pPr marL="342900" marR="0" lvl="0">
              <a:lnSpc>
                <a:spcPct val="90000"/>
              </a:lnSpc>
              <a:spcBef>
                <a:spcPts val="0"/>
              </a:spcBef>
              <a:spcAft>
                <a:spcPts val="0"/>
              </a:spcAft>
            </a:pPr>
            <a:r>
              <a:rPr lang="en-US" sz="1500" dirty="0">
                <a:effectLst/>
              </a:rPr>
              <a:t>Gloria </a:t>
            </a:r>
            <a:r>
              <a:rPr lang="en-US" sz="1500" dirty="0" err="1">
                <a:effectLst/>
              </a:rPr>
              <a:t>Stiltner</a:t>
            </a:r>
            <a:r>
              <a:rPr lang="en-US" sz="1500" dirty="0">
                <a:effectLst/>
              </a:rPr>
              <a:t> holds an MS from American University in Technology Management. She is retired from the U.S. Geological Survey as Hydrologist and Chief of Information Systems.</a:t>
            </a:r>
          </a:p>
          <a:p>
            <a:pPr marL="0" marR="0">
              <a:lnSpc>
                <a:spcPct val="90000"/>
              </a:lnSpc>
              <a:spcBef>
                <a:spcPts val="0"/>
              </a:spcBef>
              <a:spcAft>
                <a:spcPts val="0"/>
              </a:spcAft>
            </a:pPr>
            <a:r>
              <a:rPr lang="en-US" sz="1500" dirty="0">
                <a:effectLst/>
              </a:rPr>
              <a:t> </a:t>
            </a:r>
          </a:p>
          <a:p>
            <a:pPr marL="342900" marR="0" lvl="0">
              <a:lnSpc>
                <a:spcPct val="90000"/>
              </a:lnSpc>
              <a:spcBef>
                <a:spcPts val="0"/>
              </a:spcBef>
              <a:spcAft>
                <a:spcPts val="0"/>
              </a:spcAft>
            </a:pPr>
            <a:r>
              <a:rPr lang="en-US" sz="1500" dirty="0">
                <a:effectLst/>
              </a:rPr>
              <a:t>Mrs. </a:t>
            </a:r>
            <a:r>
              <a:rPr lang="en-US" sz="1500" dirty="0" err="1">
                <a:effectLst/>
              </a:rPr>
              <a:t>Stilter</a:t>
            </a:r>
            <a:r>
              <a:rPr lang="en-US" sz="1500" dirty="0">
                <a:effectLst/>
              </a:rPr>
              <a:t> is a member of Amherst Woman's Club Education Committee  and is 2020-2021 Programs Chair; </a:t>
            </a:r>
          </a:p>
          <a:p>
            <a:pPr marL="274320" marR="0">
              <a:lnSpc>
                <a:spcPct val="90000"/>
              </a:lnSpc>
              <a:spcBef>
                <a:spcPts val="0"/>
              </a:spcBef>
              <a:spcAft>
                <a:spcPts val="0"/>
              </a:spcAft>
            </a:pPr>
            <a:r>
              <a:rPr lang="en-US" sz="1500" dirty="0">
                <a:effectLst/>
              </a:rPr>
              <a:t> </a:t>
            </a:r>
          </a:p>
          <a:p>
            <a:pPr marL="342900" marR="0" lvl="0">
              <a:lnSpc>
                <a:spcPct val="90000"/>
              </a:lnSpc>
              <a:spcBef>
                <a:spcPts val="0"/>
              </a:spcBef>
              <a:spcAft>
                <a:spcPts val="0"/>
              </a:spcAft>
            </a:pPr>
            <a:r>
              <a:rPr lang="en-US" sz="1500" dirty="0">
                <a:effectLst/>
              </a:rPr>
              <a:t>She served as Winton Country Club Board of Directors, Secretary and President of Winton Manor House Preservation Society until summer 2016-2020. </a:t>
            </a:r>
          </a:p>
          <a:p>
            <a:pPr marL="0" marR="0">
              <a:lnSpc>
                <a:spcPct val="90000"/>
              </a:lnSpc>
              <a:spcBef>
                <a:spcPts val="0"/>
              </a:spcBef>
              <a:spcAft>
                <a:spcPts val="0"/>
              </a:spcAft>
            </a:pPr>
            <a:endParaRPr lang="en-US" sz="1500" dirty="0">
              <a:effectLst/>
            </a:endParaRPr>
          </a:p>
          <a:p>
            <a:pPr marL="342900" marR="0" lvl="0">
              <a:lnSpc>
                <a:spcPct val="90000"/>
              </a:lnSpc>
              <a:spcBef>
                <a:spcPts val="0"/>
              </a:spcBef>
              <a:spcAft>
                <a:spcPts val="0"/>
              </a:spcAft>
            </a:pPr>
            <a:r>
              <a:rPr lang="en-US" sz="1500" dirty="0">
                <a:effectLst/>
              </a:rPr>
              <a:t>She is a Realtor, Berkshire Hathaway Home Services;  Dawson Ford </a:t>
            </a:r>
            <a:r>
              <a:rPr lang="en-US" sz="1500" dirty="0" err="1">
                <a:effectLst/>
              </a:rPr>
              <a:t>Garbee</a:t>
            </a:r>
            <a:r>
              <a:rPr lang="en-US" sz="1500" dirty="0">
                <a:effectLst/>
              </a:rPr>
              <a:t> &amp; Co, Realtors.</a:t>
            </a:r>
          </a:p>
          <a:p>
            <a:pPr>
              <a:lnSpc>
                <a:spcPct val="90000"/>
              </a:lnSpc>
            </a:pPr>
            <a:endParaRPr lang="en-US" sz="1500" dirty="0"/>
          </a:p>
        </p:txBody>
      </p:sp>
      <p:sp>
        <p:nvSpPr>
          <p:cNvPr id="3" name="Slide Number Placeholder 2">
            <a:extLst>
              <a:ext uri="{FF2B5EF4-FFF2-40B4-BE49-F238E27FC236}">
                <a16:creationId xmlns:a16="http://schemas.microsoft.com/office/drawing/2014/main" id="{D28520FC-4045-2945-A715-5D0F1A4AB7A5}"/>
              </a:ext>
            </a:extLst>
          </p:cNvPr>
          <p:cNvSpPr>
            <a:spLocks noGrp="1"/>
          </p:cNvSpPr>
          <p:nvPr>
            <p:ph type="sldNum" sz="quarter" idx="12"/>
          </p:nvPr>
        </p:nvSpPr>
        <p:spPr/>
        <p:txBody>
          <a:bodyPr/>
          <a:lstStyle/>
          <a:p>
            <a:fld id="{4FAB73BC-B049-4115-A692-8D63A059BFB8}" type="slidenum">
              <a:rPr lang="en-US" smtClean="0"/>
              <a:pPr/>
              <a:t>99</a:t>
            </a:fld>
            <a:endParaRPr lang="en-US" dirty="0"/>
          </a:p>
        </p:txBody>
      </p:sp>
    </p:spTree>
    <p:extLst>
      <p:ext uri="{BB962C8B-B14F-4D97-AF65-F5344CB8AC3E}">
        <p14:creationId xmlns:p14="http://schemas.microsoft.com/office/powerpoint/2010/main" val="116420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A24C185A-F72E-4ED6-9CD7-6D60D75362C5}"/>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sz="4400"/>
              <a:t>BESSIE SCHRADER</a:t>
            </a:r>
          </a:p>
        </p:txBody>
      </p:sp>
      <p:sp>
        <p:nvSpPr>
          <p:cNvPr id="15" name="Rectangle 14">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7" name="Rectangle 16">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6" name="Content Placeholder 5" descr="A picture containing text, person, wall, posing&#10;&#10;Description automatically generated">
            <a:extLst>
              <a:ext uri="{FF2B5EF4-FFF2-40B4-BE49-F238E27FC236}">
                <a16:creationId xmlns:a16="http://schemas.microsoft.com/office/drawing/2014/main" id="{47F6C719-167B-454A-903D-7DA4B3CFA216}"/>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304515" y="1328394"/>
            <a:ext cx="4188221" cy="4227415"/>
          </a:xfrm>
          <a:prstGeom prst="rect">
            <a:avLst/>
          </a:prstGeom>
        </p:spPr>
      </p:pic>
      <p:sp>
        <p:nvSpPr>
          <p:cNvPr id="4" name="Content Placeholder 3">
            <a:extLst>
              <a:ext uri="{FF2B5EF4-FFF2-40B4-BE49-F238E27FC236}">
                <a16:creationId xmlns:a16="http://schemas.microsoft.com/office/drawing/2014/main" id="{1A56D391-EA77-4611-8A39-87F969D32896}"/>
              </a:ext>
            </a:extLst>
          </p:cNvPr>
          <p:cNvSpPr>
            <a:spLocks noGrp="1"/>
          </p:cNvSpPr>
          <p:nvPr>
            <p:ph sz="half" idx="2"/>
          </p:nvPr>
        </p:nvSpPr>
        <p:spPr>
          <a:xfrm>
            <a:off x="6314384" y="2103120"/>
            <a:ext cx="4810816" cy="3931920"/>
          </a:xfrm>
        </p:spPr>
        <p:txBody>
          <a:bodyPr vert="horz" lIns="91440" tIns="45720" rIns="91440" bIns="45720" rtlCol="0">
            <a:normAutofit/>
          </a:bodyPr>
          <a:lstStyle/>
          <a:p>
            <a:pPr marL="0" marR="0" indent="0">
              <a:lnSpc>
                <a:spcPct val="90000"/>
              </a:lnSpc>
              <a:spcBef>
                <a:spcPts val="0"/>
              </a:spcBef>
              <a:spcAft>
                <a:spcPts val="0"/>
              </a:spcAft>
              <a:buNone/>
            </a:pPr>
            <a:r>
              <a:rPr lang="en-US" sz="1500" dirty="0">
                <a:effectLst/>
              </a:rPr>
              <a:t>BESSIE SCHRADER WITH HER HUSBAND JUDGE LUCIEN </a:t>
            </a:r>
          </a:p>
          <a:p>
            <a:pPr marL="0" marR="0">
              <a:lnSpc>
                <a:spcPct val="90000"/>
              </a:lnSpc>
              <a:spcBef>
                <a:spcPts val="0"/>
              </a:spcBef>
              <a:spcAft>
                <a:spcPts val="0"/>
              </a:spcAft>
            </a:pPr>
            <a:endParaRPr lang="en-US" sz="1500" dirty="0">
              <a:effectLst/>
            </a:endParaRPr>
          </a:p>
          <a:p>
            <a:pPr marL="0" marR="0">
              <a:lnSpc>
                <a:spcPct val="90000"/>
              </a:lnSpc>
              <a:spcBef>
                <a:spcPts val="0"/>
              </a:spcBef>
              <a:spcAft>
                <a:spcPts val="0"/>
              </a:spcAft>
            </a:pPr>
            <a:r>
              <a:rPr lang="en-US" sz="1500" dirty="0">
                <a:effectLst/>
              </a:rPr>
              <a:t>Bessie Shrader was an extremely active </a:t>
            </a:r>
          </a:p>
          <a:p>
            <a:pPr marL="0" marR="0" indent="0">
              <a:lnSpc>
                <a:spcPct val="90000"/>
              </a:lnSpc>
              <a:spcBef>
                <a:spcPts val="0"/>
              </a:spcBef>
              <a:spcAft>
                <a:spcPts val="0"/>
              </a:spcAft>
              <a:buNone/>
            </a:pPr>
            <a:r>
              <a:rPr lang="en-US" sz="1500" dirty="0">
                <a:effectLst/>
              </a:rPr>
              <a:t>member the Democratic Party in Amherst County. Her husband is said to have been considered as a candidate for vice president by Franklin Roosevelt  </a:t>
            </a:r>
            <a:endParaRPr lang="en-US" sz="1500" dirty="0"/>
          </a:p>
          <a:p>
            <a:pPr marL="0" marR="0">
              <a:lnSpc>
                <a:spcPct val="90000"/>
              </a:lnSpc>
              <a:spcBef>
                <a:spcPts val="0"/>
              </a:spcBef>
              <a:spcAft>
                <a:spcPts val="0"/>
              </a:spcAft>
            </a:pPr>
            <a:endParaRPr lang="en-US" sz="1500" dirty="0">
              <a:effectLst/>
            </a:endParaRPr>
          </a:p>
          <a:p>
            <a:pPr marL="0" marR="0">
              <a:lnSpc>
                <a:spcPct val="90000"/>
              </a:lnSpc>
              <a:spcBef>
                <a:spcPts val="0"/>
              </a:spcBef>
              <a:spcAft>
                <a:spcPts val="0"/>
              </a:spcAft>
            </a:pPr>
            <a:r>
              <a:rPr lang="en-US" sz="1500" dirty="0">
                <a:effectLst/>
              </a:rPr>
              <a:t>According to a distant relative, Mrs. Schrader was head of the school board, very much in favor of woman’s rights and :many years ahead of her time.</a:t>
            </a:r>
          </a:p>
          <a:p>
            <a:pPr marL="0" marR="0">
              <a:lnSpc>
                <a:spcPct val="90000"/>
              </a:lnSpc>
              <a:spcBef>
                <a:spcPts val="0"/>
              </a:spcBef>
              <a:spcAft>
                <a:spcPts val="0"/>
              </a:spcAft>
            </a:pPr>
            <a:endParaRPr lang="en-US" sz="1500" dirty="0"/>
          </a:p>
          <a:p>
            <a:pPr marL="0" marR="0">
              <a:lnSpc>
                <a:spcPct val="90000"/>
              </a:lnSpc>
              <a:spcBef>
                <a:spcPts val="0"/>
              </a:spcBef>
              <a:spcAft>
                <a:spcPts val="0"/>
              </a:spcAft>
            </a:pPr>
            <a:r>
              <a:rPr lang="en-US" sz="1500" dirty="0">
                <a:effectLst/>
              </a:rPr>
              <a:t>AGAR is in touch with her great grandson and will add more information soon.</a:t>
            </a:r>
          </a:p>
          <a:p>
            <a:pPr>
              <a:lnSpc>
                <a:spcPct val="90000"/>
              </a:lnSpc>
            </a:pPr>
            <a:endParaRPr lang="en-US" sz="1500" dirty="0"/>
          </a:p>
        </p:txBody>
      </p:sp>
      <p:sp>
        <p:nvSpPr>
          <p:cNvPr id="3" name="Slide Number Placeholder 2">
            <a:extLst>
              <a:ext uri="{FF2B5EF4-FFF2-40B4-BE49-F238E27FC236}">
                <a16:creationId xmlns:a16="http://schemas.microsoft.com/office/drawing/2014/main" id="{3C0ED73D-78D6-5F45-A727-E33B8EF3B0B5}"/>
              </a:ext>
            </a:extLst>
          </p:cNvPr>
          <p:cNvSpPr>
            <a:spLocks noGrp="1"/>
          </p:cNvSpPr>
          <p:nvPr>
            <p:ph type="sldNum" sz="quarter" idx="12"/>
          </p:nvPr>
        </p:nvSpPr>
        <p:spPr/>
        <p:txBody>
          <a:bodyPr/>
          <a:lstStyle/>
          <a:p>
            <a:fld id="{4FAB73BC-B049-4115-A692-8D63A059BFB8}" type="slidenum">
              <a:rPr lang="en-US" smtClean="0"/>
              <a:pPr/>
              <a:t>100</a:t>
            </a:fld>
            <a:endParaRPr lang="en-US" dirty="0"/>
          </a:p>
        </p:txBody>
      </p:sp>
    </p:spTree>
    <p:extLst>
      <p:ext uri="{BB962C8B-B14F-4D97-AF65-F5344CB8AC3E}">
        <p14:creationId xmlns:p14="http://schemas.microsoft.com/office/powerpoint/2010/main" val="68073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F01B-546C-4D88-B0FC-6DEC8B88FBAA}"/>
              </a:ext>
            </a:extLst>
          </p:cNvPr>
          <p:cNvSpPr>
            <a:spLocks noGrp="1"/>
          </p:cNvSpPr>
          <p:nvPr>
            <p:ph type="title"/>
          </p:nvPr>
        </p:nvSpPr>
        <p:spPr>
          <a:xfrm>
            <a:off x="892688" y="576197"/>
            <a:ext cx="10058400" cy="1371600"/>
          </a:xfrm>
        </p:spPr>
        <p:txBody>
          <a:bodyPr/>
          <a:lstStyle/>
          <a:p>
            <a:r>
              <a:rPr lang="en-US" dirty="0"/>
              <a:t>ANGIE WOODRUFF SCOTT</a:t>
            </a:r>
          </a:p>
        </p:txBody>
      </p:sp>
      <p:pic>
        <p:nvPicPr>
          <p:cNvPr id="6" name="Content Placeholder 5">
            <a:extLst>
              <a:ext uri="{FF2B5EF4-FFF2-40B4-BE49-F238E27FC236}">
                <a16:creationId xmlns:a16="http://schemas.microsoft.com/office/drawing/2014/main" id="{0A33AEF3-C301-4FDB-B176-A856BD463912}"/>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16200000">
            <a:off x="1642341" y="2891030"/>
            <a:ext cx="3906403" cy="2604268"/>
          </a:xfrm>
        </p:spPr>
      </p:pic>
      <p:sp>
        <p:nvSpPr>
          <p:cNvPr id="4" name="Content Placeholder 3">
            <a:extLst>
              <a:ext uri="{FF2B5EF4-FFF2-40B4-BE49-F238E27FC236}">
                <a16:creationId xmlns:a16="http://schemas.microsoft.com/office/drawing/2014/main" id="{DA6EEB83-FEAD-4F8D-A6EA-9C48FF437DE9}"/>
              </a:ext>
            </a:extLst>
          </p:cNvPr>
          <p:cNvSpPr>
            <a:spLocks noGrp="1"/>
          </p:cNvSpPr>
          <p:nvPr>
            <p:ph sz="half" idx="2"/>
          </p:nvPr>
        </p:nvSpPr>
        <p:spPr/>
        <p:txBody>
          <a:bodyPr/>
          <a:lstStyle/>
          <a:p>
            <a:pPr marL="0" marR="0" lvl="0" indent="0" algn="l" defTabSz="914400" rtl="0" eaLnBrk="1" fontAlgn="auto" latinLnBrk="0" hangingPunct="1">
              <a:lnSpc>
                <a:spcPct val="100000"/>
              </a:lnSpc>
              <a:spcBef>
                <a:spcPts val="900"/>
              </a:spcBef>
              <a:spcAft>
                <a:spcPts val="0"/>
              </a:spcAft>
              <a:buClr>
                <a:srgbClr val="E3DED1">
                  <a:lumMod val="60000"/>
                  <a:lumOff val="40000"/>
                </a:srgbClr>
              </a:buClr>
              <a:buSzTx/>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ANGIE WOODRUFF SCOTT AND PIE 1998</a:t>
            </a:r>
          </a:p>
          <a:p>
            <a:pPr marL="0" marR="0" lvl="0" indent="0" algn="l" defTabSz="914400" rtl="0" eaLnBrk="1" fontAlgn="auto" latinLnBrk="0" hangingPunct="1">
              <a:lnSpc>
                <a:spcPct val="100000"/>
              </a:lnSpc>
              <a:spcBef>
                <a:spcPts val="900"/>
              </a:spcBef>
              <a:spcAft>
                <a:spcPts val="0"/>
              </a:spcAft>
              <a:buClr>
                <a:srgbClr val="E3DED1">
                  <a:lumMod val="60000"/>
                  <a:lumOff val="40000"/>
                </a:srgbClr>
              </a:buClr>
              <a:buSzTx/>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In 1998 Angie Woodruff Scott decided to reopen her parents’ business, The Woodruff Store, in Monroe. • </a:t>
            </a:r>
          </a:p>
          <a:p>
            <a:pPr marL="0" marR="0" lvl="0" indent="0" algn="l" defTabSz="914400" rtl="0" eaLnBrk="1" fontAlgn="auto" latinLnBrk="0" hangingPunct="1">
              <a:lnSpc>
                <a:spcPct val="100000"/>
              </a:lnSpc>
              <a:spcBef>
                <a:spcPts val="900"/>
              </a:spcBef>
              <a:spcAft>
                <a:spcPts val="0"/>
              </a:spcAft>
              <a:buClr>
                <a:srgbClr val="E3DED1">
                  <a:lumMod val="60000"/>
                  <a:lumOff val="40000"/>
                </a:srgbClr>
              </a:buClr>
              <a:buSzTx/>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She renamed the enterprise “Woodruff’s Café and Pie Shop.” • Angie says “As soon as the words Pie Shop went up on the board outside, we were full every day!”</a:t>
            </a:r>
          </a:p>
          <a:p>
            <a:pPr marL="0" indent="0">
              <a:buNone/>
            </a:pPr>
            <a:endParaRPr lang="en-US" dirty="0"/>
          </a:p>
        </p:txBody>
      </p:sp>
      <p:sp>
        <p:nvSpPr>
          <p:cNvPr id="3" name="Slide Number Placeholder 2">
            <a:extLst>
              <a:ext uri="{FF2B5EF4-FFF2-40B4-BE49-F238E27FC236}">
                <a16:creationId xmlns:a16="http://schemas.microsoft.com/office/drawing/2014/main" id="{268B7F14-D082-FB4F-B2E3-25823C4FB8BF}"/>
              </a:ext>
            </a:extLst>
          </p:cNvPr>
          <p:cNvSpPr>
            <a:spLocks noGrp="1"/>
          </p:cNvSpPr>
          <p:nvPr>
            <p:ph type="sldNum" sz="quarter" idx="12"/>
          </p:nvPr>
        </p:nvSpPr>
        <p:spPr/>
        <p:txBody>
          <a:bodyPr/>
          <a:lstStyle/>
          <a:p>
            <a:fld id="{4FAB73BC-B049-4115-A692-8D63A059BFB8}" type="slidenum">
              <a:rPr lang="en-US" smtClean="0"/>
              <a:pPr/>
              <a:t>101</a:t>
            </a:fld>
            <a:endParaRPr lang="en-US" dirty="0"/>
          </a:p>
        </p:txBody>
      </p:sp>
    </p:spTree>
    <p:extLst>
      <p:ext uri="{BB962C8B-B14F-4D97-AF65-F5344CB8AC3E}">
        <p14:creationId xmlns:p14="http://schemas.microsoft.com/office/powerpoint/2010/main" val="348343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6154-7DE7-40B6-B1AA-84A8ADF18C0E}"/>
              </a:ext>
            </a:extLst>
          </p:cNvPr>
          <p:cNvSpPr>
            <a:spLocks noGrp="1"/>
          </p:cNvSpPr>
          <p:nvPr>
            <p:ph type="title"/>
          </p:nvPr>
        </p:nvSpPr>
        <p:spPr/>
        <p:txBody>
          <a:bodyPr/>
          <a:lstStyle/>
          <a:p>
            <a:r>
              <a:rPr lang="en-US" dirty="0"/>
              <a:t>DOUWINA OSINGA</a:t>
            </a:r>
          </a:p>
        </p:txBody>
      </p:sp>
      <p:pic>
        <p:nvPicPr>
          <p:cNvPr id="6" name="Content Placeholder 5">
            <a:extLst>
              <a:ext uri="{FF2B5EF4-FFF2-40B4-BE49-F238E27FC236}">
                <a16:creationId xmlns:a16="http://schemas.microsoft.com/office/drawing/2014/main" id="{3844797F-0C8F-444B-9655-2E4275750D2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53351" y="2103438"/>
            <a:ext cx="3181461" cy="3748087"/>
          </a:xfrm>
        </p:spPr>
      </p:pic>
      <p:sp>
        <p:nvSpPr>
          <p:cNvPr id="4" name="Content Placeholder 3">
            <a:extLst>
              <a:ext uri="{FF2B5EF4-FFF2-40B4-BE49-F238E27FC236}">
                <a16:creationId xmlns:a16="http://schemas.microsoft.com/office/drawing/2014/main" id="{71903D1C-3B71-4D40-9995-107375103F25}"/>
              </a:ext>
            </a:extLst>
          </p:cNvPr>
          <p:cNvSpPr>
            <a:spLocks noGrp="1"/>
          </p:cNvSpPr>
          <p:nvPr>
            <p:ph sz="half" idx="2"/>
          </p:nvPr>
        </p:nvSpPr>
        <p:spPr/>
        <p:txBody>
          <a:bodyPr>
            <a:normAutofit fontScale="92500" lnSpcReduction="20000"/>
          </a:bodyPr>
          <a:lstStyle/>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Conservation Chair for the Amherst Woman’s Club for many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315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enthusiastic member of the Amherst Village Garden Club, she spearheaded the outdoor paths and plantings for the Amherst County Museum and Historical Society.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her husband Jan, moved to Amherst County from </a:t>
            </a:r>
            <a:r>
              <a:rPr lang="en-US" dirty="0">
                <a:latin typeface="Times New Roman" panose="02020603050405020304" pitchFamily="18" charset="0"/>
                <a:ea typeface="Calibri" panose="020F0502020204030204" pitchFamily="34" charset="0"/>
                <a:cs typeface="Times New Roman" panose="02020603050405020304" pitchFamily="18" charset="0"/>
              </a:rPr>
              <a:t>the Netherlands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the 1950’s </a:t>
            </a:r>
            <a:r>
              <a:rPr lang="en-US" dirty="0" err="1">
                <a:latin typeface="Times New Roman" panose="02020603050405020304" pitchFamily="18" charset="0"/>
                <a:ea typeface="Calibri" panose="020F0502020204030204" pitchFamily="34" charset="0"/>
                <a:cs typeface="Times New Roman" panose="02020603050405020304" pitchFamily="18" charset="0"/>
              </a:rPr>
              <a:t>whee</a:t>
            </a:r>
            <a:r>
              <a:rPr lang="en-US" dirty="0">
                <a:latin typeface="Times New Roman" panose="02020603050405020304" pitchFamily="18" charset="0"/>
                <a:ea typeface="Calibri" panose="020F0502020204030204" pitchFamily="34" charset="0"/>
                <a:cs typeface="Times New Roman" panose="02020603050405020304" pitchFamily="18" charset="0"/>
              </a:rPr>
              <a:t> they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ran the Sweet Briar Dairy.  Mrs.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Osinga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credited with bringing yogurt to Amherst County.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Talented singer in choirs and choruses until she was over the age 90, especially for Amherst Presbyterian Church.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577232F-5C19-1545-94D9-53CFD79BEC5E}"/>
              </a:ext>
            </a:extLst>
          </p:cNvPr>
          <p:cNvSpPr>
            <a:spLocks noGrp="1"/>
          </p:cNvSpPr>
          <p:nvPr>
            <p:ph type="sldNum" sz="quarter" idx="12"/>
          </p:nvPr>
        </p:nvSpPr>
        <p:spPr/>
        <p:txBody>
          <a:bodyPr/>
          <a:lstStyle/>
          <a:p>
            <a:fld id="{4FAB73BC-B049-4115-A692-8D63A059BFB8}" type="slidenum">
              <a:rPr lang="en-US" smtClean="0"/>
              <a:pPr/>
              <a:t>75</a:t>
            </a:fld>
            <a:endParaRPr lang="en-US" dirty="0"/>
          </a:p>
        </p:txBody>
      </p:sp>
    </p:spTree>
    <p:extLst>
      <p:ext uri="{BB962C8B-B14F-4D97-AF65-F5344CB8AC3E}">
        <p14:creationId xmlns:p14="http://schemas.microsoft.com/office/powerpoint/2010/main" val="1731094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2BE7-78E2-4B43-ABF0-64C0B524658A}"/>
              </a:ext>
            </a:extLst>
          </p:cNvPr>
          <p:cNvSpPr>
            <a:spLocks noGrp="1"/>
          </p:cNvSpPr>
          <p:nvPr>
            <p:ph type="title"/>
          </p:nvPr>
        </p:nvSpPr>
        <p:spPr/>
        <p:txBody>
          <a:bodyPr/>
          <a:lstStyle/>
          <a:p>
            <a:r>
              <a:rPr lang="en-US" dirty="0"/>
              <a:t>LETHA SEYMOUR</a:t>
            </a:r>
          </a:p>
        </p:txBody>
      </p:sp>
      <p:pic>
        <p:nvPicPr>
          <p:cNvPr id="6" name="Content Placeholder 5" descr="A group of people in a room&#10;&#10;Description automatically generated with medium confidence">
            <a:extLst>
              <a:ext uri="{FF2B5EF4-FFF2-40B4-BE49-F238E27FC236}">
                <a16:creationId xmlns:a16="http://schemas.microsoft.com/office/drawing/2014/main" id="{A4F353CB-D237-4D8C-9C10-E3ADCA1DF65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318141"/>
            <a:ext cx="4754563" cy="3318680"/>
          </a:xfrm>
        </p:spPr>
      </p:pic>
      <p:sp>
        <p:nvSpPr>
          <p:cNvPr id="4" name="Content Placeholder 3">
            <a:extLst>
              <a:ext uri="{FF2B5EF4-FFF2-40B4-BE49-F238E27FC236}">
                <a16:creationId xmlns:a16="http://schemas.microsoft.com/office/drawing/2014/main" id="{CF669391-3E4D-450A-9ABA-B284798FDB94}"/>
              </a:ext>
            </a:extLst>
          </p:cNvPr>
          <p:cNvSpPr>
            <a:spLocks noGrp="1"/>
          </p:cNvSpPr>
          <p:nvPr>
            <p:ph sz="half" idx="2"/>
          </p:nvPr>
        </p:nvSpPr>
        <p:spPr>
          <a:xfrm>
            <a:off x="6370320" y="1296537"/>
            <a:ext cx="4754880" cy="4555623"/>
          </a:xfrm>
        </p:spPr>
        <p:txBody>
          <a:bodyPr>
            <a:normAutofit/>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Veteran School teachers Judy Farris and Letha Seymour in Central Elementary School classroom, Amherst, where Judy was a Teacher and Letha served as a volunteer.</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Letha Seymour taught in New Jersey before retiring to Amherst. Letha was also a member of the Amherst Woman’s Club, who donated dictionaries to students at the school.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Letha served as a docent for the Maier Museum.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5A7BC540-5049-644D-B38D-B09E16F02287}"/>
              </a:ext>
            </a:extLst>
          </p:cNvPr>
          <p:cNvSpPr>
            <a:spLocks noGrp="1"/>
          </p:cNvSpPr>
          <p:nvPr>
            <p:ph type="sldNum" sz="quarter" idx="12"/>
          </p:nvPr>
        </p:nvSpPr>
        <p:spPr/>
        <p:txBody>
          <a:bodyPr/>
          <a:lstStyle/>
          <a:p>
            <a:fld id="{4FAB73BC-B049-4115-A692-8D63A059BFB8}" type="slidenum">
              <a:rPr lang="en-US" smtClean="0"/>
              <a:pPr/>
              <a:t>102</a:t>
            </a:fld>
            <a:endParaRPr lang="en-US" dirty="0"/>
          </a:p>
        </p:txBody>
      </p:sp>
    </p:spTree>
    <p:extLst>
      <p:ext uri="{BB962C8B-B14F-4D97-AF65-F5344CB8AC3E}">
        <p14:creationId xmlns:p14="http://schemas.microsoft.com/office/powerpoint/2010/main" val="328163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717F-14C7-4883-AD98-31C626BA6F12}"/>
              </a:ext>
            </a:extLst>
          </p:cNvPr>
          <p:cNvSpPr>
            <a:spLocks noGrp="1"/>
          </p:cNvSpPr>
          <p:nvPr>
            <p:ph type="title"/>
          </p:nvPr>
        </p:nvSpPr>
        <p:spPr/>
        <p:txBody>
          <a:bodyPr/>
          <a:lstStyle/>
          <a:p>
            <a:r>
              <a:rPr lang="en-US" dirty="0"/>
              <a:t>OCTAVIA STARBUCK</a:t>
            </a:r>
          </a:p>
        </p:txBody>
      </p:sp>
      <p:pic>
        <p:nvPicPr>
          <p:cNvPr id="6" name="Content Placeholder 5" descr="A person smiling for the camera&#10;&#10;Description automatically generated with low confidence">
            <a:extLst>
              <a:ext uri="{FF2B5EF4-FFF2-40B4-BE49-F238E27FC236}">
                <a16:creationId xmlns:a16="http://schemas.microsoft.com/office/drawing/2014/main" id="{737C9FDC-9FAF-41DB-90E4-99AAFD80477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372816"/>
            <a:ext cx="4754563" cy="3209330"/>
          </a:xfrm>
        </p:spPr>
      </p:pic>
      <p:sp>
        <p:nvSpPr>
          <p:cNvPr id="4" name="Content Placeholder 3">
            <a:extLst>
              <a:ext uri="{FF2B5EF4-FFF2-40B4-BE49-F238E27FC236}">
                <a16:creationId xmlns:a16="http://schemas.microsoft.com/office/drawing/2014/main" id="{D32D3395-45D2-48CA-A968-2F4B2E00EA0A}"/>
              </a:ext>
            </a:extLst>
          </p:cNvPr>
          <p:cNvSpPr>
            <a:spLocks noGrp="1"/>
          </p:cNvSpPr>
          <p:nvPr>
            <p:ph sz="half" idx="2"/>
          </p:nvPr>
        </p:nvSpPr>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Director, Amherst County Museum and Historical Society 2014-present</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Thirty-Five years in Museums and Education</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Court Appointed Special Advocate for Children of Central Virginia in the 24</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Judicial District since 2006 (serving Amherst County).</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first twelve CASA inductees of the Honorable Dale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Hutter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Harris Hall of Fame Award, 2010.</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the Reach program with Fort Hill UMC and the Food Bank.</a:t>
            </a:r>
          </a:p>
          <a:p>
            <a:endParaRPr lang="en-US" dirty="0"/>
          </a:p>
        </p:txBody>
      </p:sp>
      <p:sp>
        <p:nvSpPr>
          <p:cNvPr id="3" name="Slide Number Placeholder 2">
            <a:extLst>
              <a:ext uri="{FF2B5EF4-FFF2-40B4-BE49-F238E27FC236}">
                <a16:creationId xmlns:a16="http://schemas.microsoft.com/office/drawing/2014/main" id="{AB0DFA87-DD38-DD45-BA30-08C39BDA1615}"/>
              </a:ext>
            </a:extLst>
          </p:cNvPr>
          <p:cNvSpPr>
            <a:spLocks noGrp="1"/>
          </p:cNvSpPr>
          <p:nvPr>
            <p:ph type="sldNum" sz="quarter" idx="12"/>
          </p:nvPr>
        </p:nvSpPr>
        <p:spPr/>
        <p:txBody>
          <a:bodyPr/>
          <a:lstStyle/>
          <a:p>
            <a:fld id="{4FAB73BC-B049-4115-A692-8D63A059BFB8}" type="slidenum">
              <a:rPr lang="en-US" smtClean="0"/>
              <a:pPr/>
              <a:t>103</a:t>
            </a:fld>
            <a:endParaRPr lang="en-US" dirty="0"/>
          </a:p>
        </p:txBody>
      </p:sp>
    </p:spTree>
    <p:extLst>
      <p:ext uri="{BB962C8B-B14F-4D97-AF65-F5344CB8AC3E}">
        <p14:creationId xmlns:p14="http://schemas.microsoft.com/office/powerpoint/2010/main" val="2585133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6C25-9F14-45FF-9E46-FD2E5D626692}"/>
              </a:ext>
            </a:extLst>
          </p:cNvPr>
          <p:cNvSpPr>
            <a:spLocks noGrp="1"/>
          </p:cNvSpPr>
          <p:nvPr>
            <p:ph type="title"/>
          </p:nvPr>
        </p:nvSpPr>
        <p:spPr/>
        <p:txBody>
          <a:bodyPr/>
          <a:lstStyle/>
          <a:p>
            <a:r>
              <a:rPr lang="en-US" dirty="0"/>
              <a:t>QUEENA STOVALL</a:t>
            </a:r>
          </a:p>
        </p:txBody>
      </p:sp>
      <p:sp>
        <p:nvSpPr>
          <p:cNvPr id="4" name="Content Placeholder 3">
            <a:extLst>
              <a:ext uri="{FF2B5EF4-FFF2-40B4-BE49-F238E27FC236}">
                <a16:creationId xmlns:a16="http://schemas.microsoft.com/office/drawing/2014/main" id="{8D2E5E77-B365-48E6-AF19-D0E01B6703EF}"/>
              </a:ext>
            </a:extLst>
          </p:cNvPr>
          <p:cNvSpPr>
            <a:spLocks noGrp="1"/>
          </p:cNvSpPr>
          <p:nvPr>
            <p:ph sz="half" idx="2"/>
          </p:nvPr>
        </p:nvSpPr>
        <p:spPr/>
        <p:txBody>
          <a:bodyPr>
            <a:normAutofit fontScale="62500" lnSpcReduction="20000"/>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EMMA SERENA “QUEENA” DILLARD STOVALL</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(1887-1980)</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600"/>
              </a:spcBef>
              <a:spcAft>
                <a:spcPts val="600"/>
              </a:spcAft>
            </a:pPr>
            <a:r>
              <a:rPr lang="en-US" sz="1800" b="1" dirty="0">
                <a:effectLst/>
                <a:latin typeface="Arial" panose="020B0604020202020204" pitchFamily="34" charset="0"/>
                <a:ea typeface="Times New Roman" panose="02020603050405020304" pitchFamily="18" charset="0"/>
              </a:rPr>
              <a:t>Queena Stovall</a:t>
            </a:r>
            <a:r>
              <a:rPr lang="en-US" sz="1800" dirty="0">
                <a:effectLst/>
                <a:latin typeface="Arial" panose="020B0604020202020204" pitchFamily="34" charset="0"/>
                <a:ea typeface="Times New Roman" panose="02020603050405020304" pitchFamily="18" charset="0"/>
              </a:rPr>
              <a:t> was an American folk artist. Sometimes called "The Grandma Moses of Virginia," she is famous for depicting everyday events in the lives of both white and black families in rural settings.</a:t>
            </a:r>
            <a:r>
              <a:rPr lang="en-US" sz="1800" baseline="3000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She began to paint when she was 62, when she took a class from Spanish Artist Pierre Daura and Randolph Macon Women’s College, and he recognized that she had a unique vision and style, and encouraged her to develop her own folk art style. .Her art depicted scenes of ordinary rural life such as crop harvests, animal butchering, funerals, jarring for the winter, baptisms, cooking, and livestock and estate auctions. She painted less than 20 years, and created 49 paintings. Her first solo exhibition was at the Lynchburg Art Center in 1956. She continued to paint until her health started to decline in the late 1960s. </a:t>
            </a:r>
            <a:endParaRPr lang="en-US" sz="18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en-US" sz="1800" dirty="0">
                <a:effectLst/>
                <a:latin typeface="Arial" panose="020B0604020202020204" pitchFamily="34" charset="0"/>
                <a:ea typeface="Times New Roman" panose="02020603050405020304" pitchFamily="18" charset="0"/>
              </a:rPr>
              <a:t>Emma Serena Dillard was born in</a:t>
            </a:r>
            <a:r>
              <a:rPr lang="en-US" dirty="0">
                <a:latin typeface="Arial" panose="020B0604020202020204" pitchFamily="34" charset="0"/>
                <a:ea typeface="Times New Roman" panose="02020603050405020304" pitchFamily="18" charset="0"/>
              </a:rPr>
              <a:t> Amherst County, VA.  </a:t>
            </a:r>
            <a:r>
              <a:rPr lang="en-US" sz="1800" dirty="0">
                <a:effectLst/>
                <a:latin typeface="Arial" panose="020B0604020202020204" pitchFamily="34" charset="0"/>
                <a:ea typeface="Times New Roman" panose="02020603050405020304" pitchFamily="18" charset="0"/>
              </a:rPr>
              <a:t>She received the nickname “Queena” from her grandmother because of the way young children would pronounce "Serena". In 1908 she married Jonathan Breckenridge Stovall and they had nine children. The family lived in Lynchburg in fall and winter and on a farm near Elon during the spring and summer</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C62E6FC1-8727-43DD-B150-584439C0ECBE}"/>
              </a:ext>
            </a:extLst>
          </p:cNvPr>
          <p:cNvPicPr>
            <a:picLocks noGrp="1"/>
          </p:cNvPicPr>
          <p:nvPr>
            <p:ph sz="half" idx="1"/>
          </p:nvPr>
        </p:nvPicPr>
        <p:blipFill>
          <a:blip r:embed="rId2"/>
          <a:stretch>
            <a:fillRect/>
          </a:stretch>
        </p:blipFill>
        <p:spPr>
          <a:xfrm>
            <a:off x="2277269" y="2386806"/>
            <a:ext cx="2333625" cy="3181350"/>
          </a:xfrm>
          <a:prstGeom prst="rect">
            <a:avLst/>
          </a:prstGeom>
        </p:spPr>
      </p:pic>
      <p:sp>
        <p:nvSpPr>
          <p:cNvPr id="3" name="Slide Number Placeholder 2">
            <a:extLst>
              <a:ext uri="{FF2B5EF4-FFF2-40B4-BE49-F238E27FC236}">
                <a16:creationId xmlns:a16="http://schemas.microsoft.com/office/drawing/2014/main" id="{F2F5632F-9681-DD41-A1B4-7AE9DE95FD64}"/>
              </a:ext>
            </a:extLst>
          </p:cNvPr>
          <p:cNvSpPr>
            <a:spLocks noGrp="1"/>
          </p:cNvSpPr>
          <p:nvPr>
            <p:ph type="sldNum" sz="quarter" idx="12"/>
          </p:nvPr>
        </p:nvSpPr>
        <p:spPr/>
        <p:txBody>
          <a:bodyPr/>
          <a:lstStyle/>
          <a:p>
            <a:fld id="{4FAB73BC-B049-4115-A692-8D63A059BFB8}" type="slidenum">
              <a:rPr lang="en-US" smtClean="0"/>
              <a:pPr/>
              <a:t>104</a:t>
            </a:fld>
            <a:endParaRPr lang="en-US" dirty="0"/>
          </a:p>
        </p:txBody>
      </p:sp>
    </p:spTree>
    <p:extLst>
      <p:ext uri="{BB962C8B-B14F-4D97-AF65-F5344CB8AC3E}">
        <p14:creationId xmlns:p14="http://schemas.microsoft.com/office/powerpoint/2010/main" val="426598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BB37-282B-4DA1-9DA5-D339D0476E4F}"/>
              </a:ext>
            </a:extLst>
          </p:cNvPr>
          <p:cNvSpPr>
            <a:spLocks noGrp="1"/>
          </p:cNvSpPr>
          <p:nvPr>
            <p:ph type="title"/>
          </p:nvPr>
        </p:nvSpPr>
        <p:spPr/>
        <p:txBody>
          <a:bodyPr>
            <a:normAutofit fontScale="90000"/>
          </a:bodyPr>
          <a:lstStyle/>
          <a:p>
            <a:r>
              <a:rPr lang="en-US" dirty="0"/>
              <a:t>CATHERINE ‘KITTY’ BOXLEY SWANSON</a:t>
            </a:r>
          </a:p>
        </p:txBody>
      </p:sp>
      <p:sp>
        <p:nvSpPr>
          <p:cNvPr id="4" name="Content Placeholder 3">
            <a:extLst>
              <a:ext uri="{FF2B5EF4-FFF2-40B4-BE49-F238E27FC236}">
                <a16:creationId xmlns:a16="http://schemas.microsoft.com/office/drawing/2014/main" id="{1AC01ED8-4958-4347-B4EE-0EB7AE4A559A}"/>
              </a:ext>
            </a:extLst>
          </p:cNvPr>
          <p:cNvSpPr>
            <a:spLocks noGrp="1"/>
          </p:cNvSpPr>
          <p:nvPr>
            <p:ph sz="half" idx="2"/>
          </p:nvPr>
        </p:nvSpPr>
        <p:spPr/>
        <p:txBody>
          <a:bodyPr>
            <a:normAutofit fontScale="85000" lnSpcReduction="1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Catherine (Kitty Lue)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Boxley</a:t>
            </a:r>
            <a:r>
              <a:rPr lang="en-US" sz="1800" dirty="0">
                <a:effectLst/>
                <a:latin typeface="Calibri" panose="020F0502020204030204" pitchFamily="34" charset="0"/>
                <a:ea typeface="Calibri" panose="020F0502020204030204" pitchFamily="34" charset="0"/>
                <a:cs typeface="Times New Roman" panose="02020603050405020304" pitchFamily="18" charset="0"/>
              </a:rPr>
              <a:t> Swanson grew up in New Glasgow, She attended Clifford School, and graduated from Amherst County High School in the Second graduating glass.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is one of the primary volunteers for the Episcopal Thrift Shop in Amherst, for whom she has also served for the board.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has been senior warden, junior warden and treasurer for St. Mark’s Episcopal Church Clifford. She is the head of the hospitality committee for St. Marks. She also worked on the first and second editions of the “St. Mark’s Cookbook: Generations of Recipes Remembered.”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is a volunteer for Amherst Cares, and for Amherst Glebe Arts Response (AGAR).</a:t>
            </a:r>
          </a:p>
          <a:p>
            <a:endParaRPr lang="en-US" dirty="0"/>
          </a:p>
        </p:txBody>
      </p:sp>
      <p:pic>
        <p:nvPicPr>
          <p:cNvPr id="5" name="Content Placeholder 4">
            <a:extLst>
              <a:ext uri="{FF2B5EF4-FFF2-40B4-BE49-F238E27FC236}">
                <a16:creationId xmlns:a16="http://schemas.microsoft.com/office/drawing/2014/main" id="{CEC44BAA-7834-4D96-9ED7-88050F2CD847}"/>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91256" y="2103438"/>
            <a:ext cx="2705650" cy="3748087"/>
          </a:xfrm>
          <a:prstGeom prst="rect">
            <a:avLst/>
          </a:prstGeom>
        </p:spPr>
      </p:pic>
      <p:sp>
        <p:nvSpPr>
          <p:cNvPr id="3" name="Slide Number Placeholder 2">
            <a:extLst>
              <a:ext uri="{FF2B5EF4-FFF2-40B4-BE49-F238E27FC236}">
                <a16:creationId xmlns:a16="http://schemas.microsoft.com/office/drawing/2014/main" id="{FEF868DF-B588-314B-865B-682770C66045}"/>
              </a:ext>
            </a:extLst>
          </p:cNvPr>
          <p:cNvSpPr>
            <a:spLocks noGrp="1"/>
          </p:cNvSpPr>
          <p:nvPr>
            <p:ph type="sldNum" sz="quarter" idx="12"/>
          </p:nvPr>
        </p:nvSpPr>
        <p:spPr/>
        <p:txBody>
          <a:bodyPr/>
          <a:lstStyle/>
          <a:p>
            <a:fld id="{4FAB73BC-B049-4115-A692-8D63A059BFB8}" type="slidenum">
              <a:rPr lang="en-US" smtClean="0"/>
              <a:pPr/>
              <a:t>105</a:t>
            </a:fld>
            <a:endParaRPr lang="en-US" dirty="0"/>
          </a:p>
        </p:txBody>
      </p:sp>
    </p:spTree>
    <p:extLst>
      <p:ext uri="{BB962C8B-B14F-4D97-AF65-F5344CB8AC3E}">
        <p14:creationId xmlns:p14="http://schemas.microsoft.com/office/powerpoint/2010/main" val="1220120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F880-54B3-448A-88DB-35DB60DB7683}"/>
              </a:ext>
            </a:extLst>
          </p:cNvPr>
          <p:cNvSpPr>
            <a:spLocks noGrp="1"/>
          </p:cNvSpPr>
          <p:nvPr>
            <p:ph type="title"/>
          </p:nvPr>
        </p:nvSpPr>
        <p:spPr/>
        <p:txBody>
          <a:bodyPr/>
          <a:lstStyle/>
          <a:p>
            <a:r>
              <a:rPr lang="en-US" dirty="0"/>
              <a:t>MARITA TAYLOR</a:t>
            </a:r>
          </a:p>
        </p:txBody>
      </p:sp>
      <p:sp>
        <p:nvSpPr>
          <p:cNvPr id="4" name="Content Placeholder 3">
            <a:extLst>
              <a:ext uri="{FF2B5EF4-FFF2-40B4-BE49-F238E27FC236}">
                <a16:creationId xmlns:a16="http://schemas.microsoft.com/office/drawing/2014/main" id="{625624B3-E5A4-4F6B-9538-4DA1C12A892C}"/>
              </a:ext>
            </a:extLst>
          </p:cNvPr>
          <p:cNvSpPr>
            <a:spLocks noGrp="1"/>
          </p:cNvSpPr>
          <p:nvPr>
            <p:ph sz="half" idx="2"/>
          </p:nvPr>
        </p:nvSpPr>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Marita Taylor is the matriarch of the entrepreneurial Taylors of Amherst and Lynchburg.  </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 daughter Faye Smith runs Hi Peak.  Her son Rodney Taylor owns and operates Market at Main restaurant.  Daughter Anita Taylor Moore was a school teacher. </a:t>
            </a:r>
          </a:p>
          <a:p>
            <a:pPr marL="2286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Mrs. Taylor was school secretary at the Elon School when Tyler Fulcher was principal.</a:t>
            </a:r>
          </a:p>
          <a:p>
            <a:pPr marL="2286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is a proud member of the Democratic party in Amherst County, and canvassed for them until almost 90 years of age.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4E553DCF-8653-445F-B9CA-82D63E39EA9E}"/>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45002" y="2103438"/>
            <a:ext cx="3198159" cy="3748087"/>
          </a:xfrm>
          <a:prstGeom prst="rect">
            <a:avLst/>
          </a:prstGeom>
        </p:spPr>
      </p:pic>
      <p:sp>
        <p:nvSpPr>
          <p:cNvPr id="3" name="Slide Number Placeholder 2">
            <a:extLst>
              <a:ext uri="{FF2B5EF4-FFF2-40B4-BE49-F238E27FC236}">
                <a16:creationId xmlns:a16="http://schemas.microsoft.com/office/drawing/2014/main" id="{32CE3128-5AB1-0248-9757-B3E7A839E2FA}"/>
              </a:ext>
            </a:extLst>
          </p:cNvPr>
          <p:cNvSpPr>
            <a:spLocks noGrp="1"/>
          </p:cNvSpPr>
          <p:nvPr>
            <p:ph type="sldNum" sz="quarter" idx="12"/>
          </p:nvPr>
        </p:nvSpPr>
        <p:spPr/>
        <p:txBody>
          <a:bodyPr/>
          <a:lstStyle/>
          <a:p>
            <a:fld id="{4FAB73BC-B049-4115-A692-8D63A059BFB8}" type="slidenum">
              <a:rPr lang="en-US" smtClean="0"/>
              <a:pPr/>
              <a:t>106</a:t>
            </a:fld>
            <a:endParaRPr lang="en-US" dirty="0"/>
          </a:p>
        </p:txBody>
      </p:sp>
    </p:spTree>
    <p:extLst>
      <p:ext uri="{BB962C8B-B14F-4D97-AF65-F5344CB8AC3E}">
        <p14:creationId xmlns:p14="http://schemas.microsoft.com/office/powerpoint/2010/main" val="374337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D094-C2F0-478E-B40F-DC6E0667C962}"/>
              </a:ext>
            </a:extLst>
          </p:cNvPr>
          <p:cNvSpPr>
            <a:spLocks noGrp="1"/>
          </p:cNvSpPr>
          <p:nvPr>
            <p:ph type="title"/>
          </p:nvPr>
        </p:nvSpPr>
        <p:spPr/>
        <p:txBody>
          <a:bodyPr/>
          <a:lstStyle/>
          <a:p>
            <a:r>
              <a:rPr lang="en-US" dirty="0"/>
              <a:t>BETTY PEARL THOMAS</a:t>
            </a:r>
          </a:p>
        </p:txBody>
      </p:sp>
      <p:sp>
        <p:nvSpPr>
          <p:cNvPr id="4" name="Content Placeholder 3">
            <a:extLst>
              <a:ext uri="{FF2B5EF4-FFF2-40B4-BE49-F238E27FC236}">
                <a16:creationId xmlns:a16="http://schemas.microsoft.com/office/drawing/2014/main" id="{99A85F81-2963-4471-9900-923EC881EFAF}"/>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Civil Rights Pioneer</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Amherst County Chapter of the NAACP.</a:t>
            </a:r>
          </a:p>
          <a:p>
            <a:pPr marL="27432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the Voters’ League in Madison Heights urging people to vote. </a:t>
            </a:r>
          </a:p>
          <a:p>
            <a:endParaRPr lang="en-US" dirty="0"/>
          </a:p>
        </p:txBody>
      </p:sp>
      <p:pic>
        <p:nvPicPr>
          <p:cNvPr id="5" name="Content Placeholder 4">
            <a:extLst>
              <a:ext uri="{FF2B5EF4-FFF2-40B4-BE49-F238E27FC236}">
                <a16:creationId xmlns:a16="http://schemas.microsoft.com/office/drawing/2014/main" id="{698BE0F9-D4EA-46DD-BA49-351677351407}"/>
              </a:ext>
            </a:extLst>
          </p:cNvPr>
          <p:cNvPicPr>
            <a:picLocks noGrp="1"/>
          </p:cNvPicPr>
          <p:nvPr>
            <p:ph sz="half" idx="1"/>
          </p:nvPr>
        </p:nvPicPr>
        <p:blipFill>
          <a:blip r:embed="rId2">
            <a:extLst>
              <a:ext uri="{28A0092B-C50C-407E-A947-70E740481C1C}">
                <a14:useLocalDpi xmlns:a14="http://schemas.microsoft.com/office/drawing/2010/main"/>
              </a:ext>
            </a:extLst>
          </a:blip>
          <a:stretch>
            <a:fillRect/>
          </a:stretch>
        </p:blipFill>
        <p:spPr>
          <a:xfrm>
            <a:off x="1998132" y="2103120"/>
            <a:ext cx="2957689" cy="3578578"/>
          </a:xfrm>
          <a:prstGeom prst="rect">
            <a:avLst/>
          </a:prstGeom>
        </p:spPr>
      </p:pic>
      <p:sp>
        <p:nvSpPr>
          <p:cNvPr id="3" name="Slide Number Placeholder 2">
            <a:extLst>
              <a:ext uri="{FF2B5EF4-FFF2-40B4-BE49-F238E27FC236}">
                <a16:creationId xmlns:a16="http://schemas.microsoft.com/office/drawing/2014/main" id="{2220150A-4F67-6941-89A1-19DB6DDDF145}"/>
              </a:ext>
            </a:extLst>
          </p:cNvPr>
          <p:cNvSpPr>
            <a:spLocks noGrp="1"/>
          </p:cNvSpPr>
          <p:nvPr>
            <p:ph type="sldNum" sz="quarter" idx="12"/>
          </p:nvPr>
        </p:nvSpPr>
        <p:spPr/>
        <p:txBody>
          <a:bodyPr/>
          <a:lstStyle/>
          <a:p>
            <a:fld id="{4FAB73BC-B049-4115-A692-8D63A059BFB8}" type="slidenum">
              <a:rPr lang="en-US" smtClean="0"/>
              <a:pPr/>
              <a:t>107</a:t>
            </a:fld>
            <a:endParaRPr lang="en-US" dirty="0"/>
          </a:p>
        </p:txBody>
      </p:sp>
    </p:spTree>
    <p:extLst>
      <p:ext uri="{BB962C8B-B14F-4D97-AF65-F5344CB8AC3E}">
        <p14:creationId xmlns:p14="http://schemas.microsoft.com/office/powerpoint/2010/main" val="4196860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AF62-7898-4988-A0D0-E7B46DE8F121}"/>
              </a:ext>
            </a:extLst>
          </p:cNvPr>
          <p:cNvSpPr>
            <a:spLocks noGrp="1"/>
          </p:cNvSpPr>
          <p:nvPr>
            <p:ph type="title"/>
          </p:nvPr>
        </p:nvSpPr>
        <p:spPr/>
        <p:txBody>
          <a:bodyPr/>
          <a:lstStyle/>
          <a:p>
            <a:r>
              <a:rPr lang="en-US" dirty="0"/>
              <a:t>CLAUDIA DUCK TUCKER</a:t>
            </a:r>
          </a:p>
        </p:txBody>
      </p:sp>
      <p:sp>
        <p:nvSpPr>
          <p:cNvPr id="4" name="Content Placeholder 3">
            <a:extLst>
              <a:ext uri="{FF2B5EF4-FFF2-40B4-BE49-F238E27FC236}">
                <a16:creationId xmlns:a16="http://schemas.microsoft.com/office/drawing/2014/main" id="{2780EB38-AC14-40C3-9169-917AB0C7F614}"/>
              </a:ext>
            </a:extLst>
          </p:cNvPr>
          <p:cNvSpPr>
            <a:spLocks noGrp="1"/>
          </p:cNvSpPr>
          <p:nvPr>
            <p:ph sz="half" idx="2"/>
          </p:nvPr>
        </p:nvSpPr>
        <p:spPr/>
        <p:txBody>
          <a:bodyPr/>
          <a:lstStyle/>
          <a:p>
            <a:pPr marL="914400" rtl="0" fontAlgn="base">
              <a:spcBef>
                <a:spcPts val="0"/>
              </a:spcBef>
              <a:spcAft>
                <a:spcPts val="0"/>
              </a:spcAft>
              <a:buFont typeface="Arial" panose="020B0604020202020204" pitchFamily="34" charset="0"/>
              <a:buChar char="•"/>
            </a:pPr>
            <a:br>
              <a:rPr lang="en-US" b="0" dirty="0">
                <a:effectLst/>
              </a:rPr>
            </a:br>
            <a:r>
              <a:rPr lang="en-US" sz="1800" b="0" i="0" u="none" strike="noStrike" dirty="0">
                <a:effectLst/>
                <a:latin typeface="Times New Roman" panose="02020603050405020304" pitchFamily="18" charset="0"/>
              </a:rPr>
              <a:t>Supervisor for District 2 in Amherst County</a:t>
            </a:r>
          </a:p>
          <a:p>
            <a:pPr marL="914400" rtl="0" fontAlgn="base">
              <a:spcBef>
                <a:spcPts val="0"/>
              </a:spcBef>
              <a:spcAft>
                <a:spcPts val="0"/>
              </a:spcAft>
              <a:buFont typeface="Arial" panose="020B0604020202020204" pitchFamily="34" charset="0"/>
              <a:buChar char="•"/>
            </a:pPr>
            <a:br>
              <a:rPr lang="en-US" b="0" dirty="0">
                <a:effectLst/>
              </a:rPr>
            </a:br>
            <a:r>
              <a:rPr lang="en-US" sz="1800" b="0" i="0" u="none" strike="noStrike" dirty="0">
                <a:effectLst/>
                <a:latin typeface="Times New Roman" panose="02020603050405020304" pitchFamily="18" charset="0"/>
              </a:rPr>
              <a:t>Third Woman to serve on the Board of Supervisors in Amherst.</a:t>
            </a:r>
          </a:p>
          <a:p>
            <a:pPr marL="914400" rtl="0" fontAlgn="base">
              <a:spcBef>
                <a:spcPts val="0"/>
              </a:spcBef>
              <a:spcAft>
                <a:spcPts val="0"/>
              </a:spcAft>
              <a:buFont typeface="Arial" panose="020B0604020202020204" pitchFamily="34" charset="0"/>
              <a:buChar char="•"/>
            </a:pPr>
            <a:br>
              <a:rPr lang="en-US" b="0" dirty="0">
                <a:effectLst/>
              </a:rPr>
            </a:br>
            <a:r>
              <a:rPr lang="en-US" sz="1800" b="0" i="0" u="none" strike="noStrike" dirty="0">
                <a:effectLst/>
                <a:latin typeface="Times New Roman" panose="02020603050405020304" pitchFamily="18" charset="0"/>
              </a:rPr>
              <a:t>Vice President for Government Affairs for Teladoc.</a:t>
            </a:r>
          </a:p>
          <a:p>
            <a:endParaRPr lang="en-US" dirty="0"/>
          </a:p>
        </p:txBody>
      </p:sp>
      <p:pic>
        <p:nvPicPr>
          <p:cNvPr id="3074" name="Picture 2">
            <a:extLst>
              <a:ext uri="{FF2B5EF4-FFF2-40B4-BE49-F238E27FC236}">
                <a16:creationId xmlns:a16="http://schemas.microsoft.com/office/drawing/2014/main" id="{6A9CE023-2309-40F2-9AEA-27AFA68193C8}"/>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1689100" y="2222500"/>
            <a:ext cx="3749040" cy="37490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BDD8974-7354-DB49-89F8-DB3AC156107D}"/>
              </a:ext>
            </a:extLst>
          </p:cNvPr>
          <p:cNvSpPr>
            <a:spLocks noGrp="1"/>
          </p:cNvSpPr>
          <p:nvPr>
            <p:ph type="sldNum" sz="quarter" idx="12"/>
          </p:nvPr>
        </p:nvSpPr>
        <p:spPr/>
        <p:txBody>
          <a:bodyPr/>
          <a:lstStyle/>
          <a:p>
            <a:fld id="{4FAB73BC-B049-4115-A692-8D63A059BFB8}" type="slidenum">
              <a:rPr lang="en-US" smtClean="0"/>
              <a:pPr/>
              <a:t>108</a:t>
            </a:fld>
            <a:endParaRPr lang="en-US" dirty="0"/>
          </a:p>
        </p:txBody>
      </p:sp>
    </p:spTree>
    <p:extLst>
      <p:ext uri="{BB962C8B-B14F-4D97-AF65-F5344CB8AC3E}">
        <p14:creationId xmlns:p14="http://schemas.microsoft.com/office/powerpoint/2010/main" val="4199792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BBCA-192C-485E-98F5-94252DE2DA10}"/>
              </a:ext>
            </a:extLst>
          </p:cNvPr>
          <p:cNvSpPr>
            <a:spLocks noGrp="1"/>
          </p:cNvSpPr>
          <p:nvPr>
            <p:ph type="title"/>
          </p:nvPr>
        </p:nvSpPr>
        <p:spPr/>
        <p:txBody>
          <a:bodyPr/>
          <a:lstStyle/>
          <a:p>
            <a:r>
              <a:rPr lang="en-US" dirty="0"/>
              <a:t>LILLIE WARE</a:t>
            </a:r>
          </a:p>
        </p:txBody>
      </p:sp>
      <p:sp>
        <p:nvSpPr>
          <p:cNvPr id="4" name="Content Placeholder 3">
            <a:extLst>
              <a:ext uri="{FF2B5EF4-FFF2-40B4-BE49-F238E27FC236}">
                <a16:creationId xmlns:a16="http://schemas.microsoft.com/office/drawing/2014/main" id="{4AF0ECE5-5F99-49CB-922F-E6123F5A9EB9}"/>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Civil Rights Pioneer</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in Amherst County Chapter of the NAACP.</a:t>
            </a: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the Voters’ League in Madison Heights urging people to vote.</a:t>
            </a:r>
          </a:p>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Content Placeholder 4">
            <a:extLst>
              <a:ext uri="{FF2B5EF4-FFF2-40B4-BE49-F238E27FC236}">
                <a16:creationId xmlns:a16="http://schemas.microsoft.com/office/drawing/2014/main" id="{66E02665-9CE3-46CA-ABBF-D162F995DFD8}"/>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36261" y="2450016"/>
            <a:ext cx="2569484" cy="2903379"/>
          </a:xfrm>
          <a:prstGeom prst="rect">
            <a:avLst/>
          </a:prstGeom>
        </p:spPr>
      </p:pic>
      <p:sp>
        <p:nvSpPr>
          <p:cNvPr id="3" name="Slide Number Placeholder 2">
            <a:extLst>
              <a:ext uri="{FF2B5EF4-FFF2-40B4-BE49-F238E27FC236}">
                <a16:creationId xmlns:a16="http://schemas.microsoft.com/office/drawing/2014/main" id="{4EDDB424-4FDC-A542-80F4-61DC1E2143E2}"/>
              </a:ext>
            </a:extLst>
          </p:cNvPr>
          <p:cNvSpPr>
            <a:spLocks noGrp="1"/>
          </p:cNvSpPr>
          <p:nvPr>
            <p:ph type="sldNum" sz="quarter" idx="12"/>
          </p:nvPr>
        </p:nvSpPr>
        <p:spPr/>
        <p:txBody>
          <a:bodyPr/>
          <a:lstStyle/>
          <a:p>
            <a:fld id="{4FAB73BC-B049-4115-A692-8D63A059BFB8}" type="slidenum">
              <a:rPr lang="en-US" smtClean="0"/>
              <a:pPr/>
              <a:t>109</a:t>
            </a:fld>
            <a:endParaRPr lang="en-US" dirty="0"/>
          </a:p>
        </p:txBody>
      </p:sp>
    </p:spTree>
    <p:extLst>
      <p:ext uri="{BB962C8B-B14F-4D97-AF65-F5344CB8AC3E}">
        <p14:creationId xmlns:p14="http://schemas.microsoft.com/office/powerpoint/2010/main" val="4268169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A3D3-7540-434D-8089-559F2D99E5DE}"/>
              </a:ext>
            </a:extLst>
          </p:cNvPr>
          <p:cNvSpPr>
            <a:spLocks noGrp="1"/>
          </p:cNvSpPr>
          <p:nvPr>
            <p:ph type="title"/>
          </p:nvPr>
        </p:nvSpPr>
        <p:spPr/>
        <p:txBody>
          <a:bodyPr/>
          <a:lstStyle/>
          <a:p>
            <a:r>
              <a:rPr lang="en-US" dirty="0"/>
              <a:t>JANICE NORVELL WHEATON</a:t>
            </a:r>
          </a:p>
        </p:txBody>
      </p:sp>
      <p:sp>
        <p:nvSpPr>
          <p:cNvPr id="4" name="Content Placeholder 3">
            <a:extLst>
              <a:ext uri="{FF2B5EF4-FFF2-40B4-BE49-F238E27FC236}">
                <a16:creationId xmlns:a16="http://schemas.microsoft.com/office/drawing/2014/main" id="{74B4B6FD-3925-4F8B-BFD5-5A4772CF5708}"/>
              </a:ext>
            </a:extLst>
          </p:cNvPr>
          <p:cNvSpPr>
            <a:spLocks noGrp="1"/>
          </p:cNvSpPr>
          <p:nvPr>
            <p:ph sz="half" idx="2"/>
          </p:nvPr>
        </p:nvSpPr>
        <p:spPr/>
        <p:txBody>
          <a:bodyPr>
            <a:normAutofit fontScale="85000" lnSpcReduction="20000"/>
          </a:bodyPr>
          <a:lstStyle/>
          <a:p>
            <a:pPr marL="342900" marR="0" lvl="0" indent="-342900">
              <a:spcBef>
                <a:spcPts val="0"/>
              </a:spcBef>
              <a:spcAft>
                <a:spcPts val="0"/>
              </a:spcAft>
              <a:buFont typeface="Symbol" panose="05050102010706020507" pitchFamily="18" charset="2"/>
              <a:buChar char=""/>
            </a:pPr>
            <a:r>
              <a:rPr lang="en-US" sz="1800" dirty="0">
                <a:solidFill>
                  <a:schemeClr val="bg1"/>
                </a:solidFill>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Janice Norvell Wheaton, an Amherst County native and mother of two sons, was elected to the Amherst Town Council in November, 2018, and again in November 2019.</a:t>
            </a:r>
            <a:endPar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bg1"/>
                </a:solidFill>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She is a member of the Amherst Coalition for a Cleaner County and serves on the Board of the Centenary Memorial Cemetery. </a:t>
            </a:r>
            <a:endPar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bg1"/>
                </a:solidFill>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Previously, Ms. Wheaton worked as an account executive for a financial advisory firm.  She was a member of the Amherst Junior Woman's Club, the Charlottesville-Albemarle Jaycees, the Charlottesville Junior League, and a volunteer at the Shelter for Help in Emergency.  </a:t>
            </a:r>
            <a:endPar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274320" marR="0" indent="0">
              <a:spcBef>
                <a:spcPts val="0"/>
              </a:spcBef>
              <a:spcAft>
                <a:spcPts val="0"/>
              </a:spcAft>
              <a:buNone/>
            </a:pPr>
            <a:r>
              <a:rPr lang="en-US" sz="1800" dirty="0">
                <a:solidFill>
                  <a:schemeClr val="bg1"/>
                </a:solidFill>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bg1"/>
                </a:solidFill>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Ms. Wheaton also served on the Board of the Nelson County Community Fund and volunteered as a 6-year facilitator at the UK International Soccer Camps in Nelson County.</a:t>
            </a:r>
            <a:endPar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05677DF2-D374-4E67-A361-8C21B578CE46}"/>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979841" y="2103438"/>
            <a:ext cx="2928480" cy="3748087"/>
          </a:xfrm>
          <a:prstGeom prst="rect">
            <a:avLst/>
          </a:prstGeom>
        </p:spPr>
      </p:pic>
      <p:sp>
        <p:nvSpPr>
          <p:cNvPr id="3" name="Slide Number Placeholder 2">
            <a:extLst>
              <a:ext uri="{FF2B5EF4-FFF2-40B4-BE49-F238E27FC236}">
                <a16:creationId xmlns:a16="http://schemas.microsoft.com/office/drawing/2014/main" id="{9DF21F8B-D001-A342-8703-B84504A5C17D}"/>
              </a:ext>
            </a:extLst>
          </p:cNvPr>
          <p:cNvSpPr>
            <a:spLocks noGrp="1"/>
          </p:cNvSpPr>
          <p:nvPr>
            <p:ph type="sldNum" sz="quarter" idx="12"/>
          </p:nvPr>
        </p:nvSpPr>
        <p:spPr/>
        <p:txBody>
          <a:bodyPr/>
          <a:lstStyle/>
          <a:p>
            <a:fld id="{4FAB73BC-B049-4115-A692-8D63A059BFB8}" type="slidenum">
              <a:rPr lang="en-US" smtClean="0"/>
              <a:pPr/>
              <a:t>110</a:t>
            </a:fld>
            <a:endParaRPr lang="en-US" dirty="0"/>
          </a:p>
        </p:txBody>
      </p:sp>
    </p:spTree>
    <p:extLst>
      <p:ext uri="{BB962C8B-B14F-4D97-AF65-F5344CB8AC3E}">
        <p14:creationId xmlns:p14="http://schemas.microsoft.com/office/powerpoint/2010/main" val="333959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86E9-B5DD-4111-9600-B31CD9F471CF}"/>
              </a:ext>
            </a:extLst>
          </p:cNvPr>
          <p:cNvSpPr>
            <a:spLocks noGrp="1"/>
          </p:cNvSpPr>
          <p:nvPr>
            <p:ph type="title"/>
          </p:nvPr>
        </p:nvSpPr>
        <p:spPr/>
        <p:txBody>
          <a:bodyPr/>
          <a:lstStyle/>
          <a:p>
            <a:r>
              <a:rPr lang="en-US" dirty="0"/>
              <a:t>LEONA WILKINS</a:t>
            </a:r>
          </a:p>
        </p:txBody>
      </p:sp>
      <p:sp>
        <p:nvSpPr>
          <p:cNvPr id="4" name="Content Placeholder 3">
            <a:extLst>
              <a:ext uri="{FF2B5EF4-FFF2-40B4-BE49-F238E27FC236}">
                <a16:creationId xmlns:a16="http://schemas.microsoft.com/office/drawing/2014/main" id="{1AAA154D-C834-4809-A952-2B361BACADC5}"/>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Co-President  of the Board of Directors of the Amherst County Museum and Historical Society.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Librarian for Amherst County Public Library</a:t>
            </a:r>
          </a:p>
          <a:p>
            <a:endParaRPr lang="en-US" dirty="0"/>
          </a:p>
        </p:txBody>
      </p:sp>
      <p:pic>
        <p:nvPicPr>
          <p:cNvPr id="5" name="Content Placeholder 4" descr="DSCN0411">
            <a:extLst>
              <a:ext uri="{FF2B5EF4-FFF2-40B4-BE49-F238E27FC236}">
                <a16:creationId xmlns:a16="http://schemas.microsoft.com/office/drawing/2014/main" id="{F7EEBE66-579C-4252-8B54-411F8A986F23}"/>
              </a:ext>
            </a:extLst>
          </p:cNvPr>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873422" y="2103438"/>
            <a:ext cx="3141319" cy="3748087"/>
          </a:xfrm>
          <a:prstGeom prst="rect">
            <a:avLst/>
          </a:prstGeom>
          <a:noFill/>
          <a:ln>
            <a:noFill/>
          </a:ln>
          <a:effectLst/>
        </p:spPr>
      </p:pic>
      <p:sp>
        <p:nvSpPr>
          <p:cNvPr id="3" name="Slide Number Placeholder 2">
            <a:extLst>
              <a:ext uri="{FF2B5EF4-FFF2-40B4-BE49-F238E27FC236}">
                <a16:creationId xmlns:a16="http://schemas.microsoft.com/office/drawing/2014/main" id="{A3E10BBD-58E3-D04B-B441-CF0BA80605EA}"/>
              </a:ext>
            </a:extLst>
          </p:cNvPr>
          <p:cNvSpPr>
            <a:spLocks noGrp="1"/>
          </p:cNvSpPr>
          <p:nvPr>
            <p:ph type="sldNum" sz="quarter" idx="12"/>
          </p:nvPr>
        </p:nvSpPr>
        <p:spPr/>
        <p:txBody>
          <a:bodyPr/>
          <a:lstStyle/>
          <a:p>
            <a:fld id="{4FAB73BC-B049-4115-A692-8D63A059BFB8}" type="slidenum">
              <a:rPr lang="en-US" smtClean="0"/>
              <a:pPr/>
              <a:t>111</a:t>
            </a:fld>
            <a:endParaRPr lang="en-US" dirty="0"/>
          </a:p>
        </p:txBody>
      </p:sp>
    </p:spTree>
    <p:extLst>
      <p:ext uri="{BB962C8B-B14F-4D97-AF65-F5344CB8AC3E}">
        <p14:creationId xmlns:p14="http://schemas.microsoft.com/office/powerpoint/2010/main" val="93260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09D8-60DC-4073-8F44-D9B01DFD11E3}"/>
              </a:ext>
            </a:extLst>
          </p:cNvPr>
          <p:cNvSpPr>
            <a:spLocks noGrp="1"/>
          </p:cNvSpPr>
          <p:nvPr>
            <p:ph type="title"/>
          </p:nvPr>
        </p:nvSpPr>
        <p:spPr/>
        <p:txBody>
          <a:bodyPr/>
          <a:lstStyle/>
          <a:p>
            <a:r>
              <a:rPr lang="en-US" dirty="0"/>
              <a:t>MERREDITH PAGE</a:t>
            </a:r>
          </a:p>
        </p:txBody>
      </p:sp>
      <p:pic>
        <p:nvPicPr>
          <p:cNvPr id="6" name="Content Placeholder 5">
            <a:extLst>
              <a:ext uri="{FF2B5EF4-FFF2-40B4-BE49-F238E27FC236}">
                <a16:creationId xmlns:a16="http://schemas.microsoft.com/office/drawing/2014/main" id="{37CBC677-804B-4819-986E-2DE447621CF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40622" y="2103438"/>
            <a:ext cx="3206919" cy="3748087"/>
          </a:xfrm>
        </p:spPr>
      </p:pic>
      <p:sp>
        <p:nvSpPr>
          <p:cNvPr id="16" name="Content Placeholder 15">
            <a:extLst>
              <a:ext uri="{FF2B5EF4-FFF2-40B4-BE49-F238E27FC236}">
                <a16:creationId xmlns:a16="http://schemas.microsoft.com/office/drawing/2014/main" id="{D8235FE2-BAB0-404A-B7A2-B34207ED3B42}"/>
              </a:ext>
            </a:extLst>
          </p:cNvPr>
          <p:cNvSpPr>
            <a:spLocks noGrp="1"/>
          </p:cNvSpPr>
          <p:nvPr>
            <p:ph sz="half" idx="2"/>
          </p:nvPr>
        </p:nvSpPr>
        <p:spPr/>
        <p:txBody>
          <a:bodyPr/>
          <a:lstStyle/>
          <a:p>
            <a:r>
              <a:rPr lang="en-US" dirty="0" err="1"/>
              <a:t>Merredith</a:t>
            </a:r>
            <a:r>
              <a:rPr lang="en-US" dirty="0"/>
              <a:t> Page owns and operates </a:t>
            </a:r>
            <a:r>
              <a:rPr lang="en-US" dirty="0" err="1"/>
              <a:t>Merredith’s</a:t>
            </a:r>
            <a:r>
              <a:rPr lang="en-US" dirty="0"/>
              <a:t> Restaurant and Catering in Madison Heights.</a:t>
            </a:r>
          </a:p>
          <a:p>
            <a:endParaRPr lang="en-US" dirty="0"/>
          </a:p>
          <a:p>
            <a:r>
              <a:rPr lang="en-US" dirty="0" err="1"/>
              <a:t>Merredith</a:t>
            </a:r>
            <a:r>
              <a:rPr lang="en-US" dirty="0"/>
              <a:t> Page is one of the leading female Entrepreneurs in Amherst County.</a:t>
            </a:r>
          </a:p>
          <a:p>
            <a:endParaRPr lang="en-US" dirty="0"/>
          </a:p>
          <a:p>
            <a:endParaRPr lang="en-US" dirty="0"/>
          </a:p>
        </p:txBody>
      </p:sp>
      <p:sp>
        <p:nvSpPr>
          <p:cNvPr id="3" name="Slide Number Placeholder 2">
            <a:extLst>
              <a:ext uri="{FF2B5EF4-FFF2-40B4-BE49-F238E27FC236}">
                <a16:creationId xmlns:a16="http://schemas.microsoft.com/office/drawing/2014/main" id="{94A10106-6955-9A45-A435-9F481818E3AC}"/>
              </a:ext>
            </a:extLst>
          </p:cNvPr>
          <p:cNvSpPr>
            <a:spLocks noGrp="1"/>
          </p:cNvSpPr>
          <p:nvPr>
            <p:ph type="sldNum" sz="quarter" idx="12"/>
          </p:nvPr>
        </p:nvSpPr>
        <p:spPr/>
        <p:txBody>
          <a:bodyPr/>
          <a:lstStyle/>
          <a:p>
            <a:fld id="{4FAB73BC-B049-4115-A692-8D63A059BFB8}" type="slidenum">
              <a:rPr lang="en-US" smtClean="0"/>
              <a:pPr/>
              <a:t>76</a:t>
            </a:fld>
            <a:endParaRPr lang="en-US" dirty="0"/>
          </a:p>
        </p:txBody>
      </p:sp>
    </p:spTree>
    <p:extLst>
      <p:ext uri="{BB962C8B-B14F-4D97-AF65-F5344CB8AC3E}">
        <p14:creationId xmlns:p14="http://schemas.microsoft.com/office/powerpoint/2010/main" val="1099893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76AC-485D-4E1B-97D4-B8A39C00EAD9}"/>
              </a:ext>
            </a:extLst>
          </p:cNvPr>
          <p:cNvSpPr>
            <a:spLocks noGrp="1"/>
          </p:cNvSpPr>
          <p:nvPr>
            <p:ph type="title"/>
          </p:nvPr>
        </p:nvSpPr>
        <p:spPr/>
        <p:txBody>
          <a:bodyPr/>
          <a:lstStyle/>
          <a:p>
            <a:r>
              <a:rPr lang="en-US" dirty="0"/>
              <a:t>HELEN WILLIAMS</a:t>
            </a:r>
          </a:p>
        </p:txBody>
      </p:sp>
      <p:pic>
        <p:nvPicPr>
          <p:cNvPr id="6" name="Content Placeholder 5">
            <a:extLst>
              <a:ext uri="{FF2B5EF4-FFF2-40B4-BE49-F238E27FC236}">
                <a16:creationId xmlns:a16="http://schemas.microsoft.com/office/drawing/2014/main" id="{925ADF2B-B5E1-4628-98D9-FA4BF516545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194282"/>
            <a:ext cx="4754881" cy="3566160"/>
          </a:xfrm>
        </p:spPr>
      </p:pic>
      <p:sp>
        <p:nvSpPr>
          <p:cNvPr id="4" name="Content Placeholder 3">
            <a:extLst>
              <a:ext uri="{FF2B5EF4-FFF2-40B4-BE49-F238E27FC236}">
                <a16:creationId xmlns:a16="http://schemas.microsoft.com/office/drawing/2014/main" id="{A8F77CF2-94F2-49AB-BE7D-DBA35A169074}"/>
              </a:ext>
            </a:extLst>
          </p:cNvPr>
          <p:cNvSpPr>
            <a:spLocks noGrp="1"/>
          </p:cNvSpPr>
          <p:nvPr>
            <p:ph sz="half" idx="2"/>
          </p:nvPr>
        </p:nvSpPr>
        <p:spPr/>
        <p:txBody>
          <a:bodyPr>
            <a:normAutofit fontScale="92500" lnSpcReduction="2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Helen Williams graduated from Central High School in Amherst and went to work for the Virginia Tech Extension Service office on Main Street for 75 cents an hour. At that time the extension service was segregated, and so Helen worked only with black clients.  </a:t>
            </a:r>
          </a:p>
          <a:p>
            <a:pPr marL="27432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more than 50 years later, Ms. Williams, an administrative assistant, works with everyone in Amherst County, helping to manage the Apple Harvest Festival, and giving workshops for 4-H groups.  </a:t>
            </a:r>
          </a:p>
          <a:p>
            <a:pPr marL="2286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Helen Williams is an active in activities for Mount Olive Baptist Church.</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4E3F306-466E-8B4A-9A11-CE66866446B2}"/>
              </a:ext>
            </a:extLst>
          </p:cNvPr>
          <p:cNvSpPr>
            <a:spLocks noGrp="1"/>
          </p:cNvSpPr>
          <p:nvPr>
            <p:ph type="sldNum" sz="quarter" idx="12"/>
          </p:nvPr>
        </p:nvSpPr>
        <p:spPr/>
        <p:txBody>
          <a:bodyPr/>
          <a:lstStyle/>
          <a:p>
            <a:fld id="{4FAB73BC-B049-4115-A692-8D63A059BFB8}" type="slidenum">
              <a:rPr lang="en-US" smtClean="0"/>
              <a:pPr/>
              <a:t>112</a:t>
            </a:fld>
            <a:endParaRPr lang="en-US" dirty="0"/>
          </a:p>
        </p:txBody>
      </p:sp>
    </p:spTree>
    <p:extLst>
      <p:ext uri="{BB962C8B-B14F-4D97-AF65-F5344CB8AC3E}">
        <p14:creationId xmlns:p14="http://schemas.microsoft.com/office/powerpoint/2010/main" val="825781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C64D-1368-43CC-818E-11832E661B8D}"/>
              </a:ext>
            </a:extLst>
          </p:cNvPr>
          <p:cNvSpPr>
            <a:spLocks noGrp="1"/>
          </p:cNvSpPr>
          <p:nvPr>
            <p:ph type="title"/>
          </p:nvPr>
        </p:nvSpPr>
        <p:spPr/>
        <p:txBody>
          <a:bodyPr/>
          <a:lstStyle/>
          <a:p>
            <a:r>
              <a:rPr lang="en-US" dirty="0"/>
              <a:t>MARY FRANCES WILLIAMS</a:t>
            </a:r>
          </a:p>
        </p:txBody>
      </p:sp>
      <p:pic>
        <p:nvPicPr>
          <p:cNvPr id="6" name="Content Placeholder 5" descr="A person with a beard&#10;&#10;Description automatically generated with medium confidence">
            <a:extLst>
              <a:ext uri="{FF2B5EF4-FFF2-40B4-BE49-F238E27FC236}">
                <a16:creationId xmlns:a16="http://schemas.microsoft.com/office/drawing/2014/main" id="{3BBB9664-050A-4956-BE77-C6EB171AE0F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381626" y="2306638"/>
            <a:ext cx="2810711" cy="3748087"/>
          </a:xfrm>
        </p:spPr>
      </p:pic>
      <p:sp>
        <p:nvSpPr>
          <p:cNvPr id="4" name="Content Placeholder 3">
            <a:extLst>
              <a:ext uri="{FF2B5EF4-FFF2-40B4-BE49-F238E27FC236}">
                <a16:creationId xmlns:a16="http://schemas.microsoft.com/office/drawing/2014/main" id="{44346A8E-2B9F-4E30-A649-1B2D50EB3942}"/>
              </a:ext>
            </a:extLst>
          </p:cNvPr>
          <p:cNvSpPr>
            <a:spLocks noGrp="1"/>
          </p:cNvSpPr>
          <p:nvPr>
            <p:ph sz="half" idx="2"/>
          </p:nvPr>
        </p:nvSpPr>
        <p:spPr/>
        <p:txBody>
          <a:bodyPr>
            <a:normAutofit fontScale="70000" lnSpcReduction="20000"/>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MARY FRANCES WILLIAMS (1915-2006)</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Mary Frances Williams was an early and strong advocate for black people to have the right to vote. She was President of the Amherst Voter’s League in Madison Heights, founded during the Roosevelt era. She was also a very active member of the Amherst County Branch of the NAACP.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1988 she received the Democrat of the Year Award in Amherst County.</a:t>
            </a:r>
          </a:p>
          <a:p>
            <a:pPr marL="27432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was a longtime active member of Mount Olive Baptist Church in Amherst. </a:t>
            </a: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 newspaper that interviewed her in 1992, “Discover Amherst County,” she said, “We had some bumps in the road but I never gave up….You can’t give up!”</a:t>
            </a: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same interview she recommended asking God for help: “In  this world, you can’t get very far without God’s help,” she advised.</a:t>
            </a:r>
          </a:p>
          <a:p>
            <a:endParaRPr lang="en-US" dirty="0"/>
          </a:p>
        </p:txBody>
      </p:sp>
      <p:sp>
        <p:nvSpPr>
          <p:cNvPr id="3" name="Slide Number Placeholder 2">
            <a:extLst>
              <a:ext uri="{FF2B5EF4-FFF2-40B4-BE49-F238E27FC236}">
                <a16:creationId xmlns:a16="http://schemas.microsoft.com/office/drawing/2014/main" id="{553B8991-27B5-3F40-8CF9-A3675218744E}"/>
              </a:ext>
            </a:extLst>
          </p:cNvPr>
          <p:cNvSpPr>
            <a:spLocks noGrp="1"/>
          </p:cNvSpPr>
          <p:nvPr>
            <p:ph type="sldNum" sz="quarter" idx="12"/>
          </p:nvPr>
        </p:nvSpPr>
        <p:spPr/>
        <p:txBody>
          <a:bodyPr/>
          <a:lstStyle/>
          <a:p>
            <a:fld id="{4FAB73BC-B049-4115-A692-8D63A059BFB8}" type="slidenum">
              <a:rPr lang="en-US" smtClean="0"/>
              <a:pPr/>
              <a:t>113</a:t>
            </a:fld>
            <a:endParaRPr lang="en-US" dirty="0"/>
          </a:p>
        </p:txBody>
      </p:sp>
    </p:spTree>
    <p:extLst>
      <p:ext uri="{BB962C8B-B14F-4D97-AF65-F5344CB8AC3E}">
        <p14:creationId xmlns:p14="http://schemas.microsoft.com/office/powerpoint/2010/main" val="3865715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5DE6-6701-4DEF-AEC6-CE7026114CD3}"/>
              </a:ext>
            </a:extLst>
          </p:cNvPr>
          <p:cNvSpPr>
            <a:spLocks noGrp="1"/>
          </p:cNvSpPr>
          <p:nvPr>
            <p:ph type="title"/>
          </p:nvPr>
        </p:nvSpPr>
        <p:spPr/>
        <p:txBody>
          <a:bodyPr/>
          <a:lstStyle/>
          <a:p>
            <a:r>
              <a:rPr lang="en-US" dirty="0"/>
              <a:t>ELIZABETH WIMER</a:t>
            </a:r>
          </a:p>
        </p:txBody>
      </p:sp>
      <p:sp>
        <p:nvSpPr>
          <p:cNvPr id="4" name="Content Placeholder 3">
            <a:extLst>
              <a:ext uri="{FF2B5EF4-FFF2-40B4-BE49-F238E27FC236}">
                <a16:creationId xmlns:a16="http://schemas.microsoft.com/office/drawing/2014/main" id="{74411269-C7CE-44EA-9668-6B77B90219FA}"/>
              </a:ext>
            </a:extLst>
          </p:cNvPr>
          <p:cNvSpPr>
            <a:spLocks noGrp="1"/>
          </p:cNvSpPr>
          <p:nvPr>
            <p:ph sz="half" idx="2"/>
          </p:nvPr>
        </p:nvSpPr>
        <p:spPr/>
        <p:txBody>
          <a:bodyPr>
            <a:normAutofit fontScale="85000" lnSpcReduction="1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Elizabeth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Wimer</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 journalist, a writer and an educator in Amherst County.</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was the managing editor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New Era Progress, The Scottsville Sun, and The Nelson County Times.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wrote a column 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New Era Progress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ran once a week. Titled “The Meanderer”  It was usually somewhat light-hearted, but could be more serious when called for.</a:t>
            </a: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Mrs.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Wimer</a:t>
            </a:r>
            <a:r>
              <a:rPr lang="en-US" sz="1800" dirty="0">
                <a:effectLst/>
                <a:latin typeface="Calibri" panose="020F0502020204030204" pitchFamily="34" charset="0"/>
                <a:ea typeface="Calibri" panose="020F0502020204030204" pitchFamily="34" charset="0"/>
                <a:cs typeface="Times New Roman" panose="02020603050405020304" pitchFamily="18" charset="0"/>
              </a:rPr>
              <a:t> served on the school board in Amherst County in the late 1960’s and early 1970’s, during the integration era. </a:t>
            </a:r>
          </a:p>
          <a:p>
            <a:pPr marL="27432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was a member of the Amherst Woman’s Club and the Village Garden Club.</a:t>
            </a:r>
          </a:p>
          <a:p>
            <a:endParaRPr lang="en-US" dirty="0"/>
          </a:p>
        </p:txBody>
      </p:sp>
      <p:pic>
        <p:nvPicPr>
          <p:cNvPr id="5" name="Content Placeholder 4">
            <a:extLst>
              <a:ext uri="{FF2B5EF4-FFF2-40B4-BE49-F238E27FC236}">
                <a16:creationId xmlns:a16="http://schemas.microsoft.com/office/drawing/2014/main" id="{51C12CB4-F2E0-4AE7-9885-3B4251B7B21B}"/>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68809" y="2834903"/>
            <a:ext cx="3141857" cy="2008904"/>
          </a:xfrm>
          <a:prstGeom prst="rect">
            <a:avLst/>
          </a:prstGeom>
        </p:spPr>
      </p:pic>
      <p:sp>
        <p:nvSpPr>
          <p:cNvPr id="3" name="Slide Number Placeholder 2">
            <a:extLst>
              <a:ext uri="{FF2B5EF4-FFF2-40B4-BE49-F238E27FC236}">
                <a16:creationId xmlns:a16="http://schemas.microsoft.com/office/drawing/2014/main" id="{97C75CA8-0379-F240-B41A-6E1A6856BD5D}"/>
              </a:ext>
            </a:extLst>
          </p:cNvPr>
          <p:cNvSpPr>
            <a:spLocks noGrp="1"/>
          </p:cNvSpPr>
          <p:nvPr>
            <p:ph type="sldNum" sz="quarter" idx="12"/>
          </p:nvPr>
        </p:nvSpPr>
        <p:spPr/>
        <p:txBody>
          <a:bodyPr/>
          <a:lstStyle/>
          <a:p>
            <a:fld id="{4FAB73BC-B049-4115-A692-8D63A059BFB8}" type="slidenum">
              <a:rPr lang="en-US" smtClean="0"/>
              <a:pPr/>
              <a:t>114</a:t>
            </a:fld>
            <a:endParaRPr lang="en-US" dirty="0"/>
          </a:p>
        </p:txBody>
      </p:sp>
    </p:spTree>
    <p:extLst>
      <p:ext uri="{BB962C8B-B14F-4D97-AF65-F5344CB8AC3E}">
        <p14:creationId xmlns:p14="http://schemas.microsoft.com/office/powerpoint/2010/main" val="1451165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DB49-272A-40E2-9A23-242712AEAB23}"/>
              </a:ext>
            </a:extLst>
          </p:cNvPr>
          <p:cNvSpPr>
            <a:spLocks noGrp="1"/>
          </p:cNvSpPr>
          <p:nvPr>
            <p:ph type="title"/>
          </p:nvPr>
        </p:nvSpPr>
        <p:spPr/>
        <p:txBody>
          <a:bodyPr/>
          <a:lstStyle/>
          <a:p>
            <a:r>
              <a:rPr lang="en-US" dirty="0"/>
              <a:t>GLORIA WITT</a:t>
            </a:r>
          </a:p>
        </p:txBody>
      </p:sp>
      <p:sp>
        <p:nvSpPr>
          <p:cNvPr id="4" name="Content Placeholder 3">
            <a:extLst>
              <a:ext uri="{FF2B5EF4-FFF2-40B4-BE49-F238E27FC236}">
                <a16:creationId xmlns:a16="http://schemas.microsoft.com/office/drawing/2014/main" id="{699901B8-0820-4A21-A400-A71232DC45EA}"/>
              </a:ext>
            </a:extLst>
          </p:cNvPr>
          <p:cNvSpPr>
            <a:spLocks noGrp="1"/>
          </p:cNvSpPr>
          <p:nvPr>
            <p:ph sz="half" idx="2"/>
          </p:nvPr>
        </p:nvSpPr>
        <p:spPr/>
        <p:txBody>
          <a:bodyPr/>
          <a:lstStyle/>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Former Director of People Development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Areva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Founder of Define Success:  Coaching and Facilitation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Current President of the Amherst Chapter of the NAACP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descr="Image may contain: Gloria Witt, smiling">
            <a:extLst>
              <a:ext uri="{FF2B5EF4-FFF2-40B4-BE49-F238E27FC236}">
                <a16:creationId xmlns:a16="http://schemas.microsoft.com/office/drawing/2014/main" id="{55520E7B-FB65-4079-840B-7F76392772D3}"/>
              </a:ext>
            </a:extLst>
          </p:cNvPr>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570038" y="2103438"/>
            <a:ext cx="3748087" cy="3748087"/>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a:extLst>
              <a:ext uri="{FF2B5EF4-FFF2-40B4-BE49-F238E27FC236}">
                <a16:creationId xmlns:a16="http://schemas.microsoft.com/office/drawing/2014/main" id="{0ADEDA0C-124C-1D47-899C-C181AB241884}"/>
              </a:ext>
            </a:extLst>
          </p:cNvPr>
          <p:cNvSpPr>
            <a:spLocks noGrp="1"/>
          </p:cNvSpPr>
          <p:nvPr>
            <p:ph type="sldNum" sz="quarter" idx="12"/>
          </p:nvPr>
        </p:nvSpPr>
        <p:spPr/>
        <p:txBody>
          <a:bodyPr/>
          <a:lstStyle/>
          <a:p>
            <a:fld id="{4FAB73BC-B049-4115-A692-8D63A059BFB8}" type="slidenum">
              <a:rPr lang="en-US" smtClean="0"/>
              <a:pPr/>
              <a:t>115</a:t>
            </a:fld>
            <a:endParaRPr lang="en-US" dirty="0"/>
          </a:p>
        </p:txBody>
      </p:sp>
    </p:spTree>
    <p:extLst>
      <p:ext uri="{BB962C8B-B14F-4D97-AF65-F5344CB8AC3E}">
        <p14:creationId xmlns:p14="http://schemas.microsoft.com/office/powerpoint/2010/main" val="3537439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0161-A8FC-428D-8441-3BC7700E2C6D}"/>
              </a:ext>
            </a:extLst>
          </p:cNvPr>
          <p:cNvSpPr>
            <a:spLocks noGrp="1"/>
          </p:cNvSpPr>
          <p:nvPr>
            <p:ph type="title"/>
          </p:nvPr>
        </p:nvSpPr>
        <p:spPr/>
        <p:txBody>
          <a:bodyPr/>
          <a:lstStyle/>
          <a:p>
            <a:r>
              <a:rPr lang="en-US" dirty="0"/>
              <a:t>HELEN WITT</a:t>
            </a:r>
          </a:p>
        </p:txBody>
      </p:sp>
      <p:sp>
        <p:nvSpPr>
          <p:cNvPr id="4" name="Content Placeholder 3">
            <a:extLst>
              <a:ext uri="{FF2B5EF4-FFF2-40B4-BE49-F238E27FC236}">
                <a16:creationId xmlns:a16="http://schemas.microsoft.com/office/drawing/2014/main" id="{65E4BF20-5739-4A54-A7E9-551D5EFAC4D9}"/>
              </a:ext>
            </a:extLst>
          </p:cNvPr>
          <p:cNvSpPr>
            <a:spLocks noGrp="1"/>
          </p:cNvSpPr>
          <p:nvPr>
            <p:ph sz="half" idx="2"/>
          </p:nvPr>
        </p:nvSpPr>
        <p:spPr/>
        <p:txBody>
          <a:bodyPr/>
          <a:lstStyle/>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Black woman to graduate from the University of Lynchburg (Lynchburg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An advocate for equality for her five children, who integrated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Amelon</a:t>
            </a:r>
            <a:r>
              <a:rPr lang="en-US" sz="1800" dirty="0">
                <a:effectLst/>
                <a:latin typeface="Arial" panose="020B0604020202020204" pitchFamily="34" charset="0"/>
                <a:ea typeface="Calibri" panose="020F0502020204030204" pitchFamily="34" charset="0"/>
                <a:cs typeface="Times New Roman" panose="02020603050405020304" pitchFamily="18" charset="0"/>
              </a:rPr>
              <a:t> Elementary School the first year it opened.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783E07D2-119D-49A1-A5C3-3E69736A82FB}"/>
              </a:ext>
            </a:extLst>
          </p:cNvPr>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2080882" y="2014194"/>
            <a:ext cx="2816709" cy="3748087"/>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a:extLst>
              <a:ext uri="{FF2B5EF4-FFF2-40B4-BE49-F238E27FC236}">
                <a16:creationId xmlns:a16="http://schemas.microsoft.com/office/drawing/2014/main" id="{CE15ADA1-8227-2246-8B92-BA0BEB9CEE78}"/>
              </a:ext>
            </a:extLst>
          </p:cNvPr>
          <p:cNvSpPr>
            <a:spLocks noGrp="1"/>
          </p:cNvSpPr>
          <p:nvPr>
            <p:ph type="sldNum" sz="quarter" idx="12"/>
          </p:nvPr>
        </p:nvSpPr>
        <p:spPr/>
        <p:txBody>
          <a:bodyPr/>
          <a:lstStyle/>
          <a:p>
            <a:fld id="{4FAB73BC-B049-4115-A692-8D63A059BFB8}" type="slidenum">
              <a:rPr lang="en-US" smtClean="0"/>
              <a:pPr/>
              <a:t>116</a:t>
            </a:fld>
            <a:endParaRPr lang="en-US" dirty="0"/>
          </a:p>
        </p:txBody>
      </p:sp>
    </p:spTree>
    <p:extLst>
      <p:ext uri="{BB962C8B-B14F-4D97-AF65-F5344CB8AC3E}">
        <p14:creationId xmlns:p14="http://schemas.microsoft.com/office/powerpoint/2010/main" val="1420179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6F5E-5F69-4E0C-A0F7-D0A7BAA1EB65}"/>
              </a:ext>
            </a:extLst>
          </p:cNvPr>
          <p:cNvSpPr>
            <a:spLocks noGrp="1"/>
          </p:cNvSpPr>
          <p:nvPr>
            <p:ph type="title"/>
          </p:nvPr>
        </p:nvSpPr>
        <p:spPr/>
        <p:txBody>
          <a:bodyPr/>
          <a:lstStyle/>
          <a:p>
            <a:r>
              <a:rPr lang="en-US" dirty="0"/>
              <a:t>MEREDITH JUNG-EN WOO</a:t>
            </a:r>
          </a:p>
        </p:txBody>
      </p:sp>
      <p:sp>
        <p:nvSpPr>
          <p:cNvPr id="4" name="Content Placeholder 3">
            <a:extLst>
              <a:ext uri="{FF2B5EF4-FFF2-40B4-BE49-F238E27FC236}">
                <a16:creationId xmlns:a16="http://schemas.microsoft.com/office/drawing/2014/main" id="{7414124A-51F6-4B70-8DE5-41DD59F7BC08}"/>
              </a:ext>
            </a:extLst>
          </p:cNvPr>
          <p:cNvSpPr>
            <a:spLocks noGrp="1"/>
          </p:cNvSpPr>
          <p:nvPr>
            <p:ph sz="half" idx="2"/>
          </p:nvPr>
        </p:nvSpPr>
        <p:spPr/>
        <p:txBody>
          <a:bodyPr>
            <a:normAutofit lnSpcReduction="10000"/>
          </a:bodyPr>
          <a:lstStyle/>
          <a:p>
            <a:pPr marL="342900" marR="0" lvl="0" indent="-342900">
              <a:spcBef>
                <a:spcPts val="600"/>
              </a:spcBef>
              <a:spcAft>
                <a:spcPts val="600"/>
              </a:spcAft>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Meredith Jung-</a:t>
            </a: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Woo</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was born </a:t>
            </a:r>
            <a:r>
              <a:rPr lang="en-US" dirty="0">
                <a:latin typeface="Arial" panose="020B0604020202020204" pitchFamily="34" charset="0"/>
                <a:ea typeface="Times New Roman" panose="02020603050405020304" pitchFamily="18" charset="0"/>
                <a:cs typeface="Times New Roman" panose="02020603050405020304" pitchFamily="18" charset="0"/>
              </a:rPr>
              <a:t>in South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Korea. She is an academic and author.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Dr. Woo is the 13th and current President of </a:t>
            </a:r>
            <a:r>
              <a:rPr lang="en-US" dirty="0">
                <a:latin typeface="Arial" panose="020B0604020202020204" pitchFamily="34" charset="0"/>
                <a:ea typeface="Times New Roman" panose="02020603050405020304" pitchFamily="18" charset="0"/>
                <a:cs typeface="Times New Roman" panose="02020603050405020304" pitchFamily="18" charset="0"/>
              </a:rPr>
              <a:t>Sweet Briar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Meredith Woo is the former director of the International Higher Education Support Program at the </a:t>
            </a:r>
            <a:r>
              <a:rPr lang="en-US" dirty="0">
                <a:latin typeface="Arial" panose="020B0604020202020204" pitchFamily="34" charset="0"/>
                <a:ea typeface="Times New Roman" panose="02020603050405020304" pitchFamily="18" charset="0"/>
                <a:cs typeface="Times New Roman" panose="02020603050405020304" pitchFamily="18" charset="0"/>
              </a:rPr>
              <a:t>Open Society Foundation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in London.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She also served as the Dean of the </a:t>
            </a:r>
            <a:r>
              <a:rPr lang="en-US" dirty="0">
                <a:latin typeface="Arial" panose="020B0604020202020204" pitchFamily="34" charset="0"/>
                <a:ea typeface="Times New Roman" panose="02020603050405020304" pitchFamily="18" charset="0"/>
                <a:cs typeface="Times New Roman" panose="02020603050405020304" pitchFamily="18" charset="0"/>
              </a:rPr>
              <a:t>College and Graduate School of Arts and Sciences at the University of Virginia.</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hlinkClick r:id="rId2" tooltip="University of Virginia College of Arts &amp; Sciences"/>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EF67327C-FA8E-4B65-A8B1-BC000C4C6362}"/>
              </a:ext>
            </a:extLst>
          </p:cNvPr>
          <p:cNvPicPr>
            <a:picLocks noGrp="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194094" y="2103438"/>
            <a:ext cx="2499974" cy="3748087"/>
          </a:xfrm>
          <a:prstGeom prst="rect">
            <a:avLst/>
          </a:prstGeom>
        </p:spPr>
      </p:pic>
      <p:sp>
        <p:nvSpPr>
          <p:cNvPr id="3" name="Slide Number Placeholder 2">
            <a:extLst>
              <a:ext uri="{FF2B5EF4-FFF2-40B4-BE49-F238E27FC236}">
                <a16:creationId xmlns:a16="http://schemas.microsoft.com/office/drawing/2014/main" id="{E866621F-F2F7-5245-8680-3D9E1F92CA9C}"/>
              </a:ext>
            </a:extLst>
          </p:cNvPr>
          <p:cNvSpPr>
            <a:spLocks noGrp="1"/>
          </p:cNvSpPr>
          <p:nvPr>
            <p:ph type="sldNum" sz="quarter" idx="12"/>
          </p:nvPr>
        </p:nvSpPr>
        <p:spPr/>
        <p:txBody>
          <a:bodyPr/>
          <a:lstStyle/>
          <a:p>
            <a:fld id="{4FAB73BC-B049-4115-A692-8D63A059BFB8}" type="slidenum">
              <a:rPr lang="en-US" smtClean="0"/>
              <a:pPr/>
              <a:t>117</a:t>
            </a:fld>
            <a:endParaRPr lang="en-US" dirty="0"/>
          </a:p>
        </p:txBody>
      </p:sp>
    </p:spTree>
    <p:extLst>
      <p:ext uri="{BB962C8B-B14F-4D97-AF65-F5344CB8AC3E}">
        <p14:creationId xmlns:p14="http://schemas.microsoft.com/office/powerpoint/2010/main" val="3581746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7429-9215-4DA1-91D2-BF3CF0F8E2E5}"/>
              </a:ext>
            </a:extLst>
          </p:cNvPr>
          <p:cNvSpPr>
            <a:spLocks noGrp="1"/>
          </p:cNvSpPr>
          <p:nvPr>
            <p:ph type="title"/>
          </p:nvPr>
        </p:nvSpPr>
        <p:spPr/>
        <p:txBody>
          <a:bodyPr/>
          <a:lstStyle/>
          <a:p>
            <a:r>
              <a:rPr lang="en-US" dirty="0"/>
              <a:t>KARENNE WOOD</a:t>
            </a:r>
          </a:p>
        </p:txBody>
      </p:sp>
      <p:sp>
        <p:nvSpPr>
          <p:cNvPr id="4" name="Content Placeholder 3">
            <a:extLst>
              <a:ext uri="{FF2B5EF4-FFF2-40B4-BE49-F238E27FC236}">
                <a16:creationId xmlns:a16="http://schemas.microsoft.com/office/drawing/2014/main" id="{0B2390E0-1AC9-44A1-AD24-2535F0D5AD85}"/>
              </a:ext>
            </a:extLst>
          </p:cNvPr>
          <p:cNvSpPr>
            <a:spLocks noGrp="1"/>
          </p:cNvSpPr>
          <p:nvPr>
            <p:ph sz="half" idx="2"/>
          </p:nvPr>
        </p:nvSpPr>
        <p:spPr/>
        <p:txBody>
          <a:bodyPr>
            <a:normAutofit fontScale="85000" lnSpcReduction="20000"/>
          </a:bodyPr>
          <a:lstStyle/>
          <a:p>
            <a:pPr marL="0" marR="0" indent="0" algn="ctr">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KARENNE WOOD (1960-2019),</a:t>
            </a:r>
          </a:p>
          <a:p>
            <a:pPr marL="0" marR="0" indent="0" algn="ctr">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MONACAN HISTORIAN AND POET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Director of Virginia Indian Programs at the Virginia Foundation for the Humanities in Charlottesville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2008, she was named Virginia Foundation for the Humanities Director of the Virginia Indian Heritage Program (later renamed Virginia Indian Programs), a position she held until she passed away.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Named on of the </a:t>
            </a:r>
            <a:r>
              <a:rPr lang="en-US" dirty="0">
                <a:latin typeface="Times New Roman" panose="02020603050405020304" pitchFamily="18" charset="0"/>
                <a:ea typeface="Times New Roman" panose="02020603050405020304" pitchFamily="18" charset="0"/>
                <a:cs typeface="Times New Roman" panose="02020603050405020304" pitchFamily="18" charset="0"/>
              </a:rPr>
              <a:t>Library of Virginia’s Notable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”Women in History" 2015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Published poet, works on the website of the Poetry Foundation since 2015.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Co-Author with Diane Shields of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Monacan Indians: Our Story” (1999)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D267FDD4-3166-43B5-80F1-9C0533C07A35}"/>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70038" y="2103438"/>
            <a:ext cx="3748087" cy="3748087"/>
          </a:xfrm>
          <a:prstGeom prst="rect">
            <a:avLst/>
          </a:prstGeom>
        </p:spPr>
      </p:pic>
      <p:sp>
        <p:nvSpPr>
          <p:cNvPr id="3" name="Slide Number Placeholder 2">
            <a:extLst>
              <a:ext uri="{FF2B5EF4-FFF2-40B4-BE49-F238E27FC236}">
                <a16:creationId xmlns:a16="http://schemas.microsoft.com/office/drawing/2014/main" id="{A27D401A-5970-1C4A-B164-BA8B971DB30C}"/>
              </a:ext>
            </a:extLst>
          </p:cNvPr>
          <p:cNvSpPr>
            <a:spLocks noGrp="1"/>
          </p:cNvSpPr>
          <p:nvPr>
            <p:ph type="sldNum" sz="quarter" idx="12"/>
          </p:nvPr>
        </p:nvSpPr>
        <p:spPr/>
        <p:txBody>
          <a:bodyPr/>
          <a:lstStyle/>
          <a:p>
            <a:fld id="{4FAB73BC-B049-4115-A692-8D63A059BFB8}" type="slidenum">
              <a:rPr lang="en-US" smtClean="0"/>
              <a:pPr/>
              <a:t>118</a:t>
            </a:fld>
            <a:endParaRPr lang="en-US" dirty="0"/>
          </a:p>
        </p:txBody>
      </p:sp>
    </p:spTree>
    <p:extLst>
      <p:ext uri="{BB962C8B-B14F-4D97-AF65-F5344CB8AC3E}">
        <p14:creationId xmlns:p14="http://schemas.microsoft.com/office/powerpoint/2010/main" val="2322732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2" name="Rectangle 11">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14" name="Rectangle 13">
            <a:extLst>
              <a:ext uri="{FF2B5EF4-FFF2-40B4-BE49-F238E27FC236}">
                <a16:creationId xmlns:a16="http://schemas.microsoft.com/office/drawing/2014/main" id="{E9603FDC-97A3-4133-8BBA-FBF76F8D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a:extLst>
              <a:ext uri="{FF2B5EF4-FFF2-40B4-BE49-F238E27FC236}">
                <a16:creationId xmlns:a16="http://schemas.microsoft.com/office/drawing/2014/main" id="{6DBDB63B-9A0A-47CB-A777-1781C6FD3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0F08CF8-66ED-41D5-A4FF-C1E2A25BE404}"/>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dirty="0"/>
              <a:t>MARLIESE WURTH</a:t>
            </a:r>
          </a:p>
        </p:txBody>
      </p:sp>
      <p:sp>
        <p:nvSpPr>
          <p:cNvPr id="4" name="Content Placeholder 3">
            <a:extLst>
              <a:ext uri="{FF2B5EF4-FFF2-40B4-BE49-F238E27FC236}">
                <a16:creationId xmlns:a16="http://schemas.microsoft.com/office/drawing/2014/main" id="{08B617A0-557B-4D99-9DEE-55F1ACBA8CEB}"/>
              </a:ext>
            </a:extLst>
          </p:cNvPr>
          <p:cNvSpPr>
            <a:spLocks noGrp="1"/>
          </p:cNvSpPr>
          <p:nvPr>
            <p:ph sz="half" idx="2"/>
          </p:nvPr>
        </p:nvSpPr>
        <p:spPr>
          <a:xfrm>
            <a:off x="868680" y="2386584"/>
            <a:ext cx="6281928" cy="3648456"/>
          </a:xfrm>
        </p:spPr>
        <p:txBody>
          <a:bodyPr vert="horz" lIns="91440" tIns="45720" rIns="91440" bIns="45720" rtlCol="0">
            <a:normAutofit/>
          </a:bodyPr>
          <a:lstStyle/>
          <a:p>
            <a:pPr>
              <a:lnSpc>
                <a:spcPct val="90000"/>
              </a:lnSpc>
            </a:pPr>
            <a:r>
              <a:rPr lang="en-US" sz="1500" dirty="0"/>
              <a:t>Marliese Wurth came to this country from East Germany during the Cold War.  She studied baking in Austria and opened and ran a bakery in North Carolina.  </a:t>
            </a:r>
          </a:p>
          <a:p>
            <a:pPr>
              <a:lnSpc>
                <a:spcPct val="90000"/>
              </a:lnSpc>
            </a:pPr>
            <a:r>
              <a:rPr lang="en-US" sz="1500" dirty="0"/>
              <a:t>Mrs. Wurth moved to Amherst with her husband Wolfgang, and the two established themselves as chefs, bakers and organic gardeners on a hilltop on Buffalo Springs Turnpike. </a:t>
            </a:r>
          </a:p>
          <a:p>
            <a:pPr>
              <a:lnSpc>
                <a:spcPct val="90000"/>
              </a:lnSpc>
            </a:pPr>
            <a:r>
              <a:rPr lang="en-US" sz="1500" dirty="0"/>
              <a:t> She joined the Amherst Woman’s Club in 2010. She became Chair of the International Outreach Committee. She established a tradition of the Committee cooking a dinner of international treats, and donating funds raised to an international cause, such as Project Smile and Doctors Without Borders.  </a:t>
            </a:r>
          </a:p>
          <a:p>
            <a:pPr>
              <a:lnSpc>
                <a:spcPct val="90000"/>
              </a:lnSpc>
            </a:pPr>
            <a:r>
              <a:rPr lang="en-US" sz="1500" dirty="0"/>
              <a:t>Marliese is the chair of the group from the Amherst Village Garden Club that is in charge of taking care of the Amherst Circle</a:t>
            </a:r>
          </a:p>
        </p:txBody>
      </p:sp>
      <p:pic>
        <p:nvPicPr>
          <p:cNvPr id="5" name="Content Placeholder 4">
            <a:extLst>
              <a:ext uri="{FF2B5EF4-FFF2-40B4-BE49-F238E27FC236}">
                <a16:creationId xmlns:a16="http://schemas.microsoft.com/office/drawing/2014/main" id="{E09FDEB5-2E48-4274-AEB7-CD15573916B0}"/>
              </a:ext>
            </a:extLst>
          </p:cNvPr>
          <p:cNvPicPr>
            <a:picLocks noGrp="1"/>
          </p:cNvPicPr>
          <p:nvPr>
            <p:ph sz="half" idx="1"/>
          </p:nvPr>
        </p:nvPicPr>
        <p:blipFill rotWithShape="1">
          <a:blip r:embed="rId2" cstate="email">
            <a:extLst>
              <a:ext uri="{28A0092B-C50C-407E-A947-70E740481C1C}">
                <a14:useLocalDpi xmlns:a14="http://schemas.microsoft.com/office/drawing/2010/main"/>
              </a:ext>
            </a:extLst>
          </a:blip>
          <a:srcRect b="-2"/>
          <a:stretch/>
        </p:blipFill>
        <p:spPr>
          <a:xfrm>
            <a:off x="7837371" y="237744"/>
            <a:ext cx="4124416" cy="6382512"/>
          </a:xfrm>
          <a:prstGeom prst="rect">
            <a:avLst/>
          </a:prstGeom>
        </p:spPr>
      </p:pic>
      <p:sp>
        <p:nvSpPr>
          <p:cNvPr id="3" name="Slide Number Placeholder 2">
            <a:extLst>
              <a:ext uri="{FF2B5EF4-FFF2-40B4-BE49-F238E27FC236}">
                <a16:creationId xmlns:a16="http://schemas.microsoft.com/office/drawing/2014/main" id="{51D9BA01-2EC5-634C-ADFB-D655B225BD9C}"/>
              </a:ext>
            </a:extLst>
          </p:cNvPr>
          <p:cNvSpPr>
            <a:spLocks noGrp="1"/>
          </p:cNvSpPr>
          <p:nvPr>
            <p:ph type="sldNum" sz="quarter" idx="12"/>
          </p:nvPr>
        </p:nvSpPr>
        <p:spPr/>
        <p:txBody>
          <a:bodyPr/>
          <a:lstStyle/>
          <a:p>
            <a:fld id="{4FAB73BC-B049-4115-A692-8D63A059BFB8}" type="slidenum">
              <a:rPr lang="en-US" smtClean="0"/>
              <a:pPr/>
              <a:t>119</a:t>
            </a:fld>
            <a:endParaRPr lang="en-US" dirty="0"/>
          </a:p>
        </p:txBody>
      </p:sp>
    </p:spTree>
    <p:extLst>
      <p:ext uri="{BB962C8B-B14F-4D97-AF65-F5344CB8AC3E}">
        <p14:creationId xmlns:p14="http://schemas.microsoft.com/office/powerpoint/2010/main" val="1651519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8E73-184E-4DEC-A3A5-CE659665249A}"/>
              </a:ext>
            </a:extLst>
          </p:cNvPr>
          <p:cNvSpPr>
            <a:spLocks noGrp="1"/>
          </p:cNvSpPr>
          <p:nvPr>
            <p:ph type="title"/>
          </p:nvPr>
        </p:nvSpPr>
        <p:spPr/>
        <p:txBody>
          <a:bodyPr/>
          <a:lstStyle/>
          <a:p>
            <a:r>
              <a:rPr lang="en-US" dirty="0"/>
              <a:t>LINDA ZABLOSKI</a:t>
            </a:r>
          </a:p>
        </p:txBody>
      </p:sp>
      <p:sp>
        <p:nvSpPr>
          <p:cNvPr id="4" name="Content Placeholder 3">
            <a:extLst>
              <a:ext uri="{FF2B5EF4-FFF2-40B4-BE49-F238E27FC236}">
                <a16:creationId xmlns:a16="http://schemas.microsoft.com/office/drawing/2014/main" id="{CAF77950-4E76-4B2E-98EB-DA46F81B42BD}"/>
              </a:ext>
            </a:extLst>
          </p:cNvPr>
          <p:cNvSpPr>
            <a:spLocks noGrp="1"/>
          </p:cNvSpPr>
          <p:nvPr>
            <p:ph sz="half" idx="2"/>
          </p:nvPr>
        </p:nvSpPr>
        <p:spPr/>
        <p:txBody>
          <a:bodyPr>
            <a:normAutofit lnSpcReduction="1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Linda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Zabloski</a:t>
            </a:r>
            <a:r>
              <a:rPr lang="en-US" sz="1800" dirty="0">
                <a:effectLst/>
                <a:latin typeface="Calibri" panose="020F0502020204030204" pitchFamily="34" charset="0"/>
                <a:ea typeface="Calibri" panose="020F0502020204030204" pitchFamily="34" charset="0"/>
                <a:cs typeface="Times New Roman" panose="02020603050405020304" pitchFamily="18" charset="0"/>
              </a:rPr>
              <a:t> teaches at the Amherst Middle School. As well as teaching academic courses during the school day, she advises the Drama Club after school (Not right now because of COVID-19)</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Pictured:  In addition to her teaching Linda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Zabloski</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an actress. “Eleanor Roosevelt, First Lady of Radio,” a one-woman show, was authored and directed  by her husband, Jim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Zabloski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has been performed for AGAR at The Amherst Glebe and Second Stage Amherst, for the Lynchburg Woman’s Club  and The Summit and in Florida.</a:t>
            </a:r>
          </a:p>
          <a:p>
            <a:endParaRPr lang="en-US" dirty="0"/>
          </a:p>
        </p:txBody>
      </p:sp>
      <p:pic>
        <p:nvPicPr>
          <p:cNvPr id="5" name="Content Placeholder 4">
            <a:extLst>
              <a:ext uri="{FF2B5EF4-FFF2-40B4-BE49-F238E27FC236}">
                <a16:creationId xmlns:a16="http://schemas.microsoft.com/office/drawing/2014/main" id="{5BFE68FA-229F-4DE0-BA97-2437AE69B677}"/>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357477" y="2103438"/>
            <a:ext cx="4173208" cy="3748087"/>
          </a:xfrm>
          <a:prstGeom prst="rect">
            <a:avLst/>
          </a:prstGeom>
        </p:spPr>
      </p:pic>
      <p:sp>
        <p:nvSpPr>
          <p:cNvPr id="3" name="Slide Number Placeholder 2">
            <a:extLst>
              <a:ext uri="{FF2B5EF4-FFF2-40B4-BE49-F238E27FC236}">
                <a16:creationId xmlns:a16="http://schemas.microsoft.com/office/drawing/2014/main" id="{07FCC7DE-64F1-7E4C-909D-8356C26686DD}"/>
              </a:ext>
            </a:extLst>
          </p:cNvPr>
          <p:cNvSpPr>
            <a:spLocks noGrp="1"/>
          </p:cNvSpPr>
          <p:nvPr>
            <p:ph type="sldNum" sz="quarter" idx="12"/>
          </p:nvPr>
        </p:nvSpPr>
        <p:spPr/>
        <p:txBody>
          <a:bodyPr/>
          <a:lstStyle/>
          <a:p>
            <a:fld id="{4FAB73BC-B049-4115-A692-8D63A059BFB8}" type="slidenum">
              <a:rPr lang="en-US" smtClean="0"/>
              <a:pPr/>
              <a:t>120</a:t>
            </a:fld>
            <a:endParaRPr lang="en-US" dirty="0"/>
          </a:p>
        </p:txBody>
      </p:sp>
    </p:spTree>
    <p:extLst>
      <p:ext uri="{BB962C8B-B14F-4D97-AF65-F5344CB8AC3E}">
        <p14:creationId xmlns:p14="http://schemas.microsoft.com/office/powerpoint/2010/main" val="2196772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9861-9CBE-4F23-B96F-239A817091C5}"/>
              </a:ext>
            </a:extLst>
          </p:cNvPr>
          <p:cNvSpPr>
            <a:spLocks noGrp="1"/>
          </p:cNvSpPr>
          <p:nvPr>
            <p:ph type="title"/>
          </p:nvPr>
        </p:nvSpPr>
        <p:spPr>
          <a:xfrm>
            <a:off x="1806221" y="2094309"/>
            <a:ext cx="8828249" cy="2127735"/>
          </a:xfrm>
        </p:spPr>
        <p:txBody>
          <a:bodyPr/>
          <a:lstStyle/>
          <a:p>
            <a:r>
              <a:rPr lang="en-US" sz="4800" dirty="0"/>
              <a:t>WOMAN MAKING A POSITIVE  DIFFERENCE</a:t>
            </a:r>
            <a:br>
              <a:rPr lang="en-US" sz="4800" dirty="0"/>
            </a:br>
            <a:r>
              <a:rPr lang="en-US" sz="4800" dirty="0"/>
              <a:t>1920 - 2020</a:t>
            </a:r>
          </a:p>
        </p:txBody>
      </p:sp>
      <p:sp>
        <p:nvSpPr>
          <p:cNvPr id="3" name="Text Placeholder 2">
            <a:extLst>
              <a:ext uri="{FF2B5EF4-FFF2-40B4-BE49-F238E27FC236}">
                <a16:creationId xmlns:a16="http://schemas.microsoft.com/office/drawing/2014/main" id="{386B4907-AED1-4EC6-A600-2D9508C83A58}"/>
              </a:ext>
            </a:extLst>
          </p:cNvPr>
          <p:cNvSpPr>
            <a:spLocks noGrp="1"/>
          </p:cNvSpPr>
          <p:nvPr>
            <p:ph type="body" idx="1"/>
          </p:nvPr>
        </p:nvSpPr>
        <p:spPr>
          <a:xfrm>
            <a:off x="1422398" y="4085804"/>
            <a:ext cx="9212072" cy="702729"/>
          </a:xfrm>
        </p:spPr>
        <p:txBody>
          <a:bodyPr>
            <a:normAutofit lnSpcReduction="10000"/>
          </a:bodyPr>
          <a:lstStyle/>
          <a:p>
            <a:endParaRPr lang="en-US" dirty="0"/>
          </a:p>
          <a:p>
            <a:r>
              <a:rPr lang="en-US" sz="1800" b="1" dirty="0"/>
              <a:t>ORGANIZATIONS AND BUSINESSES MAKING A DIFFERENCE</a:t>
            </a:r>
          </a:p>
        </p:txBody>
      </p:sp>
      <p:sp>
        <p:nvSpPr>
          <p:cNvPr id="4" name="Slide Number Placeholder 3">
            <a:extLst>
              <a:ext uri="{FF2B5EF4-FFF2-40B4-BE49-F238E27FC236}">
                <a16:creationId xmlns:a16="http://schemas.microsoft.com/office/drawing/2014/main" id="{F3E81A34-E7E4-5445-AFA2-DF027ACEFC49}"/>
              </a:ext>
            </a:extLst>
          </p:cNvPr>
          <p:cNvSpPr>
            <a:spLocks noGrp="1"/>
          </p:cNvSpPr>
          <p:nvPr>
            <p:ph type="sldNum" sz="quarter" idx="12"/>
          </p:nvPr>
        </p:nvSpPr>
        <p:spPr/>
        <p:txBody>
          <a:bodyPr/>
          <a:lstStyle/>
          <a:p>
            <a:fld id="{4FAB73BC-B049-4115-A692-8D63A059BFB8}" type="slidenum">
              <a:rPr lang="en-US" smtClean="0"/>
              <a:pPr/>
              <a:t>121</a:t>
            </a:fld>
            <a:endParaRPr lang="en-US" dirty="0"/>
          </a:p>
        </p:txBody>
      </p:sp>
    </p:spTree>
    <p:extLst>
      <p:ext uri="{BB962C8B-B14F-4D97-AF65-F5344CB8AC3E}">
        <p14:creationId xmlns:p14="http://schemas.microsoft.com/office/powerpoint/2010/main" val="53957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1540-A517-4F37-AF75-FAB603FA815C}"/>
              </a:ext>
            </a:extLst>
          </p:cNvPr>
          <p:cNvSpPr>
            <a:spLocks noGrp="1"/>
          </p:cNvSpPr>
          <p:nvPr>
            <p:ph type="title"/>
          </p:nvPr>
        </p:nvSpPr>
        <p:spPr/>
        <p:txBody>
          <a:bodyPr/>
          <a:lstStyle/>
          <a:p>
            <a:r>
              <a:rPr lang="en-US" dirty="0"/>
              <a:t>ANNE GAY PANNELL</a:t>
            </a:r>
          </a:p>
        </p:txBody>
      </p:sp>
      <p:pic>
        <p:nvPicPr>
          <p:cNvPr id="7" name="Content Placeholder 6" descr="A picture containing person, sitting, indoor&#10;&#10;Description automatically generated">
            <a:extLst>
              <a:ext uri="{FF2B5EF4-FFF2-40B4-BE49-F238E27FC236}">
                <a16:creationId xmlns:a16="http://schemas.microsoft.com/office/drawing/2014/main" id="{5DFE85B2-69FB-4F97-8D5F-E827803AF73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89340" y="2467319"/>
            <a:ext cx="2777217" cy="3748087"/>
          </a:xfrm>
        </p:spPr>
      </p:pic>
      <p:sp>
        <p:nvSpPr>
          <p:cNvPr id="4" name="Content Placeholder 3">
            <a:extLst>
              <a:ext uri="{FF2B5EF4-FFF2-40B4-BE49-F238E27FC236}">
                <a16:creationId xmlns:a16="http://schemas.microsoft.com/office/drawing/2014/main" id="{E64065F3-998D-4745-9A53-673C7C7EEAAA}"/>
              </a:ext>
            </a:extLst>
          </p:cNvPr>
          <p:cNvSpPr>
            <a:spLocks noGrp="1"/>
          </p:cNvSpPr>
          <p:nvPr>
            <p:ph sz="half" idx="2"/>
          </p:nvPr>
        </p:nvSpPr>
        <p:spPr/>
        <p:txBody>
          <a:bodyPr/>
          <a:lstStyle/>
          <a:p>
            <a:r>
              <a:rPr lang="en-US" dirty="0"/>
              <a:t>Sweet Briar College President 1950 to 1971</a:t>
            </a:r>
          </a:p>
          <a:p>
            <a:pPr marL="0" indent="0">
              <a:buNone/>
            </a:pPr>
            <a:endParaRPr lang="en-US" dirty="0"/>
          </a:p>
          <a:p>
            <a:r>
              <a:rPr lang="en-US" dirty="0"/>
              <a:t>Initiated Study Abroad programs</a:t>
            </a:r>
          </a:p>
          <a:p>
            <a:pPr marL="0" indent="0">
              <a:buNone/>
            </a:pPr>
            <a:endParaRPr lang="en-US" dirty="0"/>
          </a:p>
          <a:p>
            <a:r>
              <a:rPr lang="en-US" dirty="0"/>
              <a:t>Lead desegregation of Sweet Briar which required breaking will of Indiana Fletcher</a:t>
            </a:r>
          </a:p>
        </p:txBody>
      </p:sp>
      <p:sp>
        <p:nvSpPr>
          <p:cNvPr id="3" name="Slide Number Placeholder 2">
            <a:extLst>
              <a:ext uri="{FF2B5EF4-FFF2-40B4-BE49-F238E27FC236}">
                <a16:creationId xmlns:a16="http://schemas.microsoft.com/office/drawing/2014/main" id="{0E9C0A73-BC01-4344-8CD7-2581B178EF98}"/>
              </a:ext>
            </a:extLst>
          </p:cNvPr>
          <p:cNvSpPr>
            <a:spLocks noGrp="1"/>
          </p:cNvSpPr>
          <p:nvPr>
            <p:ph type="sldNum" sz="quarter" idx="12"/>
          </p:nvPr>
        </p:nvSpPr>
        <p:spPr/>
        <p:txBody>
          <a:bodyPr/>
          <a:lstStyle/>
          <a:p>
            <a:fld id="{4FAB73BC-B049-4115-A692-8D63A059BFB8}" type="slidenum">
              <a:rPr lang="en-US" smtClean="0"/>
              <a:pPr/>
              <a:t>77</a:t>
            </a:fld>
            <a:endParaRPr lang="en-US" dirty="0"/>
          </a:p>
        </p:txBody>
      </p:sp>
    </p:spTree>
    <p:extLst>
      <p:ext uri="{BB962C8B-B14F-4D97-AF65-F5344CB8AC3E}">
        <p14:creationId xmlns:p14="http://schemas.microsoft.com/office/powerpoint/2010/main" val="306648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A932-C385-4DEF-90C1-BBFBCAF7C19A}"/>
              </a:ext>
            </a:extLst>
          </p:cNvPr>
          <p:cNvSpPr>
            <a:spLocks noGrp="1"/>
          </p:cNvSpPr>
          <p:nvPr>
            <p:ph type="title"/>
          </p:nvPr>
        </p:nvSpPr>
        <p:spPr/>
        <p:txBody>
          <a:bodyPr>
            <a:normAutofit/>
          </a:bodyPr>
          <a:lstStyle/>
          <a:p>
            <a:r>
              <a:rPr lang="en-US" dirty="0"/>
              <a:t>AGAR THREE SCHOOLS PROJECT</a:t>
            </a:r>
          </a:p>
        </p:txBody>
      </p:sp>
      <p:sp>
        <p:nvSpPr>
          <p:cNvPr id="4" name="Content Placeholder 3">
            <a:extLst>
              <a:ext uri="{FF2B5EF4-FFF2-40B4-BE49-F238E27FC236}">
                <a16:creationId xmlns:a16="http://schemas.microsoft.com/office/drawing/2014/main" id="{D58A31B3-848F-4B57-95AC-F4495A488183}"/>
              </a:ext>
            </a:extLst>
          </p:cNvPr>
          <p:cNvSpPr>
            <a:spLocks noGrp="1"/>
          </p:cNvSpPr>
          <p:nvPr>
            <p:ph sz="half" idx="2"/>
          </p:nvPr>
        </p:nvSpPr>
        <p:spPr/>
        <p:txBody>
          <a:bodyPr>
            <a:normAutofit fontScale="25000" lnSpcReduction="20000"/>
          </a:bodyPr>
          <a:lstStyle/>
          <a:p>
            <a:pPr marL="0" indent="0" algn="ctr" rtl="0">
              <a:spcBef>
                <a:spcPts val="0"/>
              </a:spcBef>
              <a:spcAft>
                <a:spcPts val="0"/>
              </a:spcAft>
              <a:buNone/>
            </a:pPr>
            <a:r>
              <a:rPr lang="en-US" sz="6400" b="0" i="0" u="none" strike="noStrike" dirty="0">
                <a:effectLst/>
                <a:latin typeface="Calibri" panose="020F0502020204030204" pitchFamily="34" charset="0"/>
              </a:rPr>
              <a:t>Martha Tucker (Center) is flanked by Annie Chambers Pinn (left foreground) and Jean Higginbotham (right) at an AGAR program about Black Schools and integration in Amherst County in the 20</a:t>
            </a:r>
            <a:r>
              <a:rPr lang="en-US" sz="6400" b="0" i="0" u="none" strike="noStrike" baseline="30000" dirty="0">
                <a:effectLst/>
                <a:latin typeface="Calibri" panose="020F0502020204030204" pitchFamily="34" charset="0"/>
              </a:rPr>
              <a:t>th</a:t>
            </a:r>
            <a:r>
              <a:rPr lang="en-US" sz="6400" b="0" i="0" u="none" strike="noStrike" dirty="0">
                <a:effectLst/>
                <a:latin typeface="Calibri" panose="020F0502020204030204" pitchFamily="34" charset="0"/>
              </a:rPr>
              <a:t> Century. </a:t>
            </a:r>
            <a:endParaRPr lang="en-US" sz="6400" b="0" dirty="0">
              <a:effectLst/>
            </a:endParaRPr>
          </a:p>
          <a:p>
            <a:pPr marL="0" indent="0" rtl="0">
              <a:spcBef>
                <a:spcPts val="0"/>
              </a:spcBef>
              <a:spcAft>
                <a:spcPts val="0"/>
              </a:spcAft>
              <a:buNone/>
            </a:pPr>
            <a:br>
              <a:rPr lang="en-US" sz="4400" b="0" dirty="0">
                <a:effectLst/>
              </a:rPr>
            </a:br>
            <a:r>
              <a:rPr lang="en-US" sz="4400" b="0" i="0" u="none" strike="noStrike" dirty="0">
                <a:effectLst/>
                <a:latin typeface="Times New Roman" panose="02020603050405020304" pitchFamily="18" charset="0"/>
              </a:rPr>
              <a:t>Mrs. Pinn, who taught as “Miss Chambers” at all-black Madison Heights Colony Road School and Amherst Training School, wanted to get a Master’s in Counseling.  UVA had one but would not admit a black female to their graduate counseling program – BUT they paid for Annie Chambers to live in New York and attend prestigious Columbia University Teacher’s College where she obtained not one, but two Master’s Degrees.  She was a school counselor for many years at Dunbar High School in Lynchburg.  </a:t>
            </a:r>
            <a:endParaRPr lang="en-US" sz="4400" b="0" dirty="0">
              <a:effectLst/>
            </a:endParaRPr>
          </a:p>
          <a:p>
            <a:pPr marL="0" indent="0" rtl="0">
              <a:spcBef>
                <a:spcPts val="0"/>
              </a:spcBef>
              <a:spcAft>
                <a:spcPts val="0"/>
              </a:spcAft>
              <a:buNone/>
            </a:pPr>
            <a:br>
              <a:rPr lang="en-US" sz="4400" b="0" dirty="0">
                <a:effectLst/>
              </a:rPr>
            </a:br>
            <a:r>
              <a:rPr lang="en-US" sz="4400" b="0" i="0" u="none" strike="noStrike" dirty="0">
                <a:effectLst/>
                <a:latin typeface="Times New Roman" panose="02020603050405020304" pitchFamily="18" charset="0"/>
              </a:rPr>
              <a:t>Martha Tucker grew up in Amherst County where she attended Puppy Creek School and later Amherst Training School.  She spent most of her teaching career out of state, but then retired to Amherst County, where she is an active volunteer.</a:t>
            </a:r>
            <a:endParaRPr lang="en-US" sz="4400" b="0" dirty="0">
              <a:effectLst/>
            </a:endParaRPr>
          </a:p>
          <a:p>
            <a:pPr marL="0" indent="0" rtl="0">
              <a:spcBef>
                <a:spcPts val="0"/>
              </a:spcBef>
              <a:spcAft>
                <a:spcPts val="0"/>
              </a:spcAft>
              <a:buNone/>
            </a:pPr>
            <a:br>
              <a:rPr lang="en-US" sz="4400" b="0" dirty="0">
                <a:effectLst/>
              </a:rPr>
            </a:br>
            <a:r>
              <a:rPr lang="en-US" sz="4400" b="0" i="0" u="none" strike="noStrike" dirty="0">
                <a:effectLst/>
                <a:latin typeface="Times New Roman" panose="02020603050405020304" pitchFamily="18" charset="0"/>
              </a:rPr>
              <a:t>Jean Higginbotham was the first black Social Work supervisor for the County of Amherst.  For the AGAR Three Schools Project (2009-2010) and African American Schools” project (2012) she was an outreach director (with Bev Jones) and interviewer for three years. She was also an active volunteer for many years with the Friends of the Amherst County Public Library.</a:t>
            </a:r>
            <a:endParaRPr lang="en-US" sz="4400" b="0" dirty="0">
              <a:effectLst/>
            </a:endParaRPr>
          </a:p>
          <a:p>
            <a:pPr marL="0" indent="0">
              <a:buNone/>
            </a:pPr>
            <a:br>
              <a:rPr lang="en-US" dirty="0"/>
            </a:br>
            <a:endParaRPr lang="en-US" dirty="0"/>
          </a:p>
        </p:txBody>
      </p:sp>
      <p:pic>
        <p:nvPicPr>
          <p:cNvPr id="1026" name="Picture 2">
            <a:extLst>
              <a:ext uri="{FF2B5EF4-FFF2-40B4-BE49-F238E27FC236}">
                <a16:creationId xmlns:a16="http://schemas.microsoft.com/office/drawing/2014/main" id="{33815D89-1A8C-4FC2-B237-43923A1F35C6}"/>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066800" y="2392627"/>
            <a:ext cx="4754563" cy="31697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1BA377C-C717-D44C-B197-8B4C31F99464}"/>
              </a:ext>
            </a:extLst>
          </p:cNvPr>
          <p:cNvSpPr>
            <a:spLocks noGrp="1"/>
          </p:cNvSpPr>
          <p:nvPr>
            <p:ph type="sldNum" sz="quarter" idx="12"/>
          </p:nvPr>
        </p:nvSpPr>
        <p:spPr/>
        <p:txBody>
          <a:bodyPr/>
          <a:lstStyle/>
          <a:p>
            <a:fld id="{4FAB73BC-B049-4115-A692-8D63A059BFB8}" type="slidenum">
              <a:rPr lang="en-US" smtClean="0"/>
              <a:pPr/>
              <a:t>122</a:t>
            </a:fld>
            <a:endParaRPr lang="en-US" dirty="0"/>
          </a:p>
        </p:txBody>
      </p:sp>
    </p:spTree>
    <p:extLst>
      <p:ext uri="{BB962C8B-B14F-4D97-AF65-F5344CB8AC3E}">
        <p14:creationId xmlns:p14="http://schemas.microsoft.com/office/powerpoint/2010/main" val="1408569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2" name="Rectangle 11">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B27F85BE-64CB-447B-94B4-5217A4013BD1}"/>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sz="3000"/>
              <a:t>AGAR PROJECT AT FAIRMONT   CROSSING</a:t>
            </a:r>
          </a:p>
        </p:txBody>
      </p:sp>
      <p:sp>
        <p:nvSpPr>
          <p:cNvPr id="14" name="Rectangle 13">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6" name="Rectangle 15">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5" name="Content Placeholder 4" descr="DSC01615">
            <a:extLst>
              <a:ext uri="{FF2B5EF4-FFF2-40B4-BE49-F238E27FC236}">
                <a16:creationId xmlns:a16="http://schemas.microsoft.com/office/drawing/2014/main" id="{A2815E9E-B103-D942-9BEA-A61A01CA1939}"/>
              </a:ext>
            </a:extLst>
          </p:cNvPr>
          <p:cNvPicPr>
            <a:picLocks noGrp="1"/>
          </p:cNvPicPr>
          <p:nvPr>
            <p:ph sz="half" idx="1"/>
          </p:nvPr>
        </p:nvPicPr>
        <p:blipFill rotWithShape="1">
          <a:blip r:embed="rId2" cstate="email">
            <a:extLst>
              <a:ext uri="{28A0092B-C50C-407E-A947-70E740481C1C}">
                <a14:useLocalDpi xmlns:a14="http://schemas.microsoft.com/office/drawing/2010/main"/>
              </a:ext>
            </a:extLst>
          </a:blip>
          <a:srcRect b="-3"/>
          <a:stretch/>
        </p:blipFill>
        <p:spPr bwMode="auto">
          <a:xfrm>
            <a:off x="1304515" y="1328394"/>
            <a:ext cx="4188221" cy="4227415"/>
          </a:xfrm>
          <a:prstGeom prst="rect">
            <a:avLst/>
          </a:prstGeom>
          <a:noFill/>
        </p:spPr>
      </p:pic>
      <p:sp>
        <p:nvSpPr>
          <p:cNvPr id="4" name="Content Placeholder 3">
            <a:extLst>
              <a:ext uri="{FF2B5EF4-FFF2-40B4-BE49-F238E27FC236}">
                <a16:creationId xmlns:a16="http://schemas.microsoft.com/office/drawing/2014/main" id="{C677F84A-7D8F-4096-AD91-3EA92F11F55E}"/>
              </a:ext>
            </a:extLst>
          </p:cNvPr>
          <p:cNvSpPr>
            <a:spLocks noGrp="1"/>
          </p:cNvSpPr>
          <p:nvPr>
            <p:ph sz="half" idx="2"/>
          </p:nvPr>
        </p:nvSpPr>
        <p:spPr>
          <a:xfrm>
            <a:off x="6314384" y="2103120"/>
            <a:ext cx="4810816" cy="3931920"/>
          </a:xfrm>
        </p:spPr>
        <p:txBody>
          <a:bodyPr vert="horz" lIns="91440" tIns="45720" rIns="91440" bIns="45720" rtlCol="0">
            <a:normAutofit/>
          </a:bodyPr>
          <a:lstStyle/>
          <a:p>
            <a:pPr marL="0" marR="0" indent="0">
              <a:lnSpc>
                <a:spcPct val="90000"/>
              </a:lnSpc>
              <a:spcBef>
                <a:spcPts val="0"/>
              </a:spcBef>
              <a:spcAft>
                <a:spcPts val="0"/>
              </a:spcAft>
              <a:buNone/>
            </a:pPr>
            <a:r>
              <a:rPr lang="en-US" sz="1100" b="1" dirty="0">
                <a:effectLst/>
              </a:rPr>
              <a:t>BUNNY HALL, NANCY </a:t>
            </a:r>
            <a:r>
              <a:rPr lang="en-US" sz="1100" b="1" dirty="0" err="1">
                <a:effectLst/>
              </a:rPr>
              <a:t>McDEARMON</a:t>
            </a:r>
            <a:r>
              <a:rPr lang="en-US" sz="1100" b="1" dirty="0">
                <a:effectLst/>
              </a:rPr>
              <a:t>, LOUISE </a:t>
            </a:r>
            <a:r>
              <a:rPr lang="en-US" sz="1100" b="1" dirty="0" err="1">
                <a:effectLst/>
              </a:rPr>
              <a:t>McDEARMON</a:t>
            </a:r>
            <a:r>
              <a:rPr lang="en-US" sz="1100" b="1" dirty="0">
                <a:effectLst/>
              </a:rPr>
              <a:t>, LYNN KABLE . PROJECT WAS CALLED “FABRIC MEMORIES”</a:t>
            </a:r>
            <a:endParaRPr lang="en-US" sz="1100" dirty="0">
              <a:effectLst/>
            </a:endParaRPr>
          </a:p>
          <a:p>
            <a:pPr marL="0" marR="0" indent="0">
              <a:lnSpc>
                <a:spcPct val="90000"/>
              </a:lnSpc>
              <a:spcBef>
                <a:spcPts val="0"/>
              </a:spcBef>
              <a:spcAft>
                <a:spcPts val="0"/>
              </a:spcAft>
              <a:buNone/>
            </a:pPr>
            <a:r>
              <a:rPr lang="en-US" sz="1100" dirty="0">
                <a:effectLst/>
              </a:rPr>
              <a:t> </a:t>
            </a:r>
          </a:p>
          <a:p>
            <a:pPr marL="342900" marR="0" lvl="0">
              <a:lnSpc>
                <a:spcPct val="90000"/>
              </a:lnSpc>
              <a:spcBef>
                <a:spcPts val="0"/>
              </a:spcBef>
              <a:spcAft>
                <a:spcPts val="0"/>
              </a:spcAft>
            </a:pPr>
            <a:r>
              <a:rPr lang="en-US" sz="1200" dirty="0">
                <a:effectLst/>
              </a:rPr>
              <a:t>AGAR project team for Fairmont Crossing 5th Anniversary quilt project in 2007, exhibited at Amherst Co. Museum and Fairmont.</a:t>
            </a:r>
          </a:p>
          <a:p>
            <a:pPr marL="342900" marR="0" lvl="0">
              <a:lnSpc>
                <a:spcPct val="90000"/>
              </a:lnSpc>
              <a:spcBef>
                <a:spcPts val="0"/>
              </a:spcBef>
              <a:spcAft>
                <a:spcPts val="0"/>
              </a:spcAft>
            </a:pPr>
            <a:r>
              <a:rPr lang="en-US" sz="1200" dirty="0">
                <a:effectLst/>
              </a:rPr>
              <a:t>Bunny Black Hall, Nancy </a:t>
            </a:r>
            <a:r>
              <a:rPr lang="en-US" sz="1200" dirty="0" err="1">
                <a:effectLst/>
              </a:rPr>
              <a:t>McDearmon’s</a:t>
            </a:r>
            <a:r>
              <a:rPr lang="en-US" sz="1200" dirty="0">
                <a:effectLst/>
              </a:rPr>
              <a:t> Mom, who moved to Amherst and quickly became a senior citizen volunteer, sewed on the project with Fairmont residents.</a:t>
            </a:r>
          </a:p>
          <a:p>
            <a:pPr marL="342900" marR="0" lvl="0">
              <a:lnSpc>
                <a:spcPct val="90000"/>
              </a:lnSpc>
              <a:spcBef>
                <a:spcPts val="0"/>
              </a:spcBef>
              <a:spcAft>
                <a:spcPts val="0"/>
              </a:spcAft>
            </a:pPr>
            <a:r>
              <a:rPr lang="en-US" sz="1200" dirty="0">
                <a:effectLst/>
              </a:rPr>
              <a:t>Nancy </a:t>
            </a:r>
            <a:r>
              <a:rPr lang="en-US" sz="1200" dirty="0" err="1">
                <a:effectLst/>
              </a:rPr>
              <a:t>McDearmon</a:t>
            </a:r>
            <a:r>
              <a:rPr lang="en-US" sz="1200" dirty="0">
                <a:effectLst/>
              </a:rPr>
              <a:t>, who was a painter and collections manager at Sweet Briar College, designed and led the project, transferring family photos of residents to family fabric, and making a quilt patch with each resident who participated. </a:t>
            </a:r>
          </a:p>
          <a:p>
            <a:pPr marL="342900" marR="0" lvl="0">
              <a:lnSpc>
                <a:spcPct val="90000"/>
              </a:lnSpc>
              <a:spcBef>
                <a:spcPts val="0"/>
              </a:spcBef>
              <a:spcAft>
                <a:spcPts val="0"/>
              </a:spcAft>
            </a:pPr>
            <a:r>
              <a:rPr lang="en-US" sz="1200" dirty="0">
                <a:effectLst/>
              </a:rPr>
              <a:t>Louise </a:t>
            </a:r>
            <a:r>
              <a:rPr lang="en-US" sz="1200" dirty="0" err="1">
                <a:effectLst/>
              </a:rPr>
              <a:t>McDearmon</a:t>
            </a:r>
            <a:r>
              <a:rPr lang="en-US" sz="1200" dirty="0">
                <a:effectLst/>
              </a:rPr>
              <a:t>, retired business manager and Secretary-Treasurer of Amherst Publishing Company, publisher of the “Amherst New-Era Progress,” volunteered to work with residents whose families were not available to help. </a:t>
            </a:r>
          </a:p>
          <a:p>
            <a:pPr marL="342900" marR="0" lvl="0">
              <a:lnSpc>
                <a:spcPct val="90000"/>
              </a:lnSpc>
              <a:spcBef>
                <a:spcPts val="0"/>
              </a:spcBef>
              <a:spcAft>
                <a:spcPts val="0"/>
              </a:spcAft>
            </a:pPr>
            <a:r>
              <a:rPr lang="en-US" sz="1200" dirty="0">
                <a:effectLst/>
              </a:rPr>
              <a:t>Lynn Kable, AGAR Director and volunteer, interviewed project participants on video.</a:t>
            </a:r>
          </a:p>
          <a:p>
            <a:pPr>
              <a:lnSpc>
                <a:spcPct val="90000"/>
              </a:lnSpc>
            </a:pPr>
            <a:endParaRPr lang="en-US" sz="1100" dirty="0"/>
          </a:p>
        </p:txBody>
      </p:sp>
      <p:sp>
        <p:nvSpPr>
          <p:cNvPr id="3" name="Slide Number Placeholder 2">
            <a:extLst>
              <a:ext uri="{FF2B5EF4-FFF2-40B4-BE49-F238E27FC236}">
                <a16:creationId xmlns:a16="http://schemas.microsoft.com/office/drawing/2014/main" id="{66699455-5730-7643-8CC6-9F1F8AB4DA91}"/>
              </a:ext>
            </a:extLst>
          </p:cNvPr>
          <p:cNvSpPr>
            <a:spLocks noGrp="1"/>
          </p:cNvSpPr>
          <p:nvPr>
            <p:ph type="sldNum" sz="quarter" idx="12"/>
          </p:nvPr>
        </p:nvSpPr>
        <p:spPr/>
        <p:txBody>
          <a:bodyPr/>
          <a:lstStyle/>
          <a:p>
            <a:fld id="{4FAB73BC-B049-4115-A692-8D63A059BFB8}" type="slidenum">
              <a:rPr lang="en-US" smtClean="0"/>
              <a:pPr/>
              <a:t>123</a:t>
            </a:fld>
            <a:endParaRPr lang="en-US" dirty="0"/>
          </a:p>
        </p:txBody>
      </p:sp>
    </p:spTree>
    <p:extLst>
      <p:ext uri="{BB962C8B-B14F-4D97-AF65-F5344CB8AC3E}">
        <p14:creationId xmlns:p14="http://schemas.microsoft.com/office/powerpoint/2010/main" val="2440682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555E-C158-4B85-896F-E6E4B6F17AF9}"/>
              </a:ext>
            </a:extLst>
          </p:cNvPr>
          <p:cNvSpPr>
            <a:spLocks noGrp="1"/>
          </p:cNvSpPr>
          <p:nvPr>
            <p:ph type="title"/>
          </p:nvPr>
        </p:nvSpPr>
        <p:spPr/>
        <p:txBody>
          <a:bodyPr>
            <a:normAutofit fontScale="90000"/>
          </a:bodyPr>
          <a:lstStyle/>
          <a:p>
            <a:pPr algn="ctr"/>
            <a:r>
              <a:rPr lang="en-US" dirty="0"/>
              <a:t>AMERICAN ASSOCIATION OF UNIVERSITY WOMEN</a:t>
            </a:r>
          </a:p>
        </p:txBody>
      </p:sp>
      <p:sp>
        <p:nvSpPr>
          <p:cNvPr id="4" name="Content Placeholder 3">
            <a:extLst>
              <a:ext uri="{FF2B5EF4-FFF2-40B4-BE49-F238E27FC236}">
                <a16:creationId xmlns:a16="http://schemas.microsoft.com/office/drawing/2014/main" id="{42437E2E-ED69-43D8-886D-ED9D6FA56D4D}"/>
              </a:ext>
            </a:extLst>
          </p:cNvPr>
          <p:cNvSpPr>
            <a:spLocks noGrp="1"/>
          </p:cNvSpPr>
          <p:nvPr>
            <p:ph sz="half" idx="2"/>
          </p:nvPr>
        </p:nvSpPr>
        <p:spPr/>
        <p:txBody>
          <a:bodyPr>
            <a:normAutofit fontScale="85000" lnSpcReduction="100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AAUW: Rosemary Witcombe (left) and Susan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Piepho</a:t>
            </a:r>
            <a:r>
              <a:rPr lang="en-US" sz="1800" dirty="0">
                <a:effectLst/>
                <a:latin typeface="Calibri" panose="020F0502020204030204" pitchFamily="34" charset="0"/>
                <a:ea typeface="Calibri" panose="020F0502020204030204" pitchFamily="34" charset="0"/>
                <a:cs typeface="Times New Roman" panose="02020603050405020304" pitchFamily="18" charset="0"/>
              </a:rPr>
              <a:t> (right)</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Rosemary Witcombe was president of the Lynchburg American Association of University Women (AAUW) in 2017-2019. She also has  served as the program chair, hospitality chair and on the Great Decisions programs for the organization.  She was an artist in residence and art teacher in Amherst County for eight years.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AAUW will celebrate its 100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Anniversary in 2021.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Sue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Piepho</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 professor of Biology at Sweet Briar College and was co-president of AAUW Lynchburg with Janet McVey in 2014-2015. She also served as Chair of the Democratic Party in Amherst County for 2 years.</a:t>
            </a:r>
            <a:endParaRPr lang="en-US" dirty="0"/>
          </a:p>
        </p:txBody>
      </p:sp>
      <p:pic>
        <p:nvPicPr>
          <p:cNvPr id="5" name="Content Placeholder 4">
            <a:extLst>
              <a:ext uri="{FF2B5EF4-FFF2-40B4-BE49-F238E27FC236}">
                <a16:creationId xmlns:a16="http://schemas.microsoft.com/office/drawing/2014/main" id="{DEF29912-99E3-45FD-A4B1-495281570593}"/>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237911"/>
            <a:ext cx="4754563" cy="3479140"/>
          </a:xfrm>
          <a:prstGeom prst="rect">
            <a:avLst/>
          </a:prstGeom>
        </p:spPr>
      </p:pic>
      <p:sp>
        <p:nvSpPr>
          <p:cNvPr id="3" name="Slide Number Placeholder 2">
            <a:extLst>
              <a:ext uri="{FF2B5EF4-FFF2-40B4-BE49-F238E27FC236}">
                <a16:creationId xmlns:a16="http://schemas.microsoft.com/office/drawing/2014/main" id="{E1C35030-A2B3-F54C-847C-0C004B425E14}"/>
              </a:ext>
            </a:extLst>
          </p:cNvPr>
          <p:cNvSpPr>
            <a:spLocks noGrp="1"/>
          </p:cNvSpPr>
          <p:nvPr>
            <p:ph type="sldNum" sz="quarter" idx="12"/>
          </p:nvPr>
        </p:nvSpPr>
        <p:spPr/>
        <p:txBody>
          <a:bodyPr/>
          <a:lstStyle/>
          <a:p>
            <a:fld id="{4FAB73BC-B049-4115-A692-8D63A059BFB8}" type="slidenum">
              <a:rPr lang="en-US" smtClean="0"/>
              <a:pPr/>
              <a:t>124</a:t>
            </a:fld>
            <a:endParaRPr lang="en-US" dirty="0"/>
          </a:p>
        </p:txBody>
      </p:sp>
    </p:spTree>
    <p:extLst>
      <p:ext uri="{BB962C8B-B14F-4D97-AF65-F5344CB8AC3E}">
        <p14:creationId xmlns:p14="http://schemas.microsoft.com/office/powerpoint/2010/main" val="1160091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B0FB-E0AB-4390-B552-FDD435B5239C}"/>
              </a:ext>
            </a:extLst>
          </p:cNvPr>
          <p:cNvSpPr>
            <a:spLocks noGrp="1"/>
          </p:cNvSpPr>
          <p:nvPr>
            <p:ph type="title"/>
          </p:nvPr>
        </p:nvSpPr>
        <p:spPr/>
        <p:txBody>
          <a:bodyPr>
            <a:normAutofit/>
          </a:bodyPr>
          <a:lstStyle/>
          <a:p>
            <a:pPr algn="ctr"/>
            <a:r>
              <a:rPr lang="en-US" sz="3200" dirty="0"/>
              <a:t>AMHERST COUNTY MUSEUM AND HISTORICAL SOCIETY EXECUTIVE BOARD</a:t>
            </a:r>
          </a:p>
        </p:txBody>
      </p:sp>
      <p:sp>
        <p:nvSpPr>
          <p:cNvPr id="4" name="Content Placeholder 3">
            <a:extLst>
              <a:ext uri="{FF2B5EF4-FFF2-40B4-BE49-F238E27FC236}">
                <a16:creationId xmlns:a16="http://schemas.microsoft.com/office/drawing/2014/main" id="{4A9CEB01-FDDC-4B23-885E-FA54B4B4D9D0}"/>
              </a:ext>
            </a:extLst>
          </p:cNvPr>
          <p:cNvSpPr>
            <a:spLocks noGrp="1"/>
          </p:cNvSpPr>
          <p:nvPr>
            <p:ph sz="half" idx="2"/>
          </p:nvPr>
        </p:nvSpPr>
        <p:spPr/>
        <p:txBody>
          <a:bodyPr>
            <a:normAutofit fontScale="47500" lnSpcReduction="20000"/>
          </a:bodyPr>
          <a:lstStyle/>
          <a:p>
            <a:r>
              <a:rPr lang="en-US" sz="2500" dirty="0"/>
              <a:t>Amherst County Museum and Historical Society Executive Board 2019-2020</a:t>
            </a:r>
          </a:p>
          <a:p>
            <a:endParaRPr lang="en-US" dirty="0"/>
          </a:p>
          <a:p>
            <a:r>
              <a:rPr lang="en-US" dirty="0"/>
              <a:t>Fay Brown, Treasurer of the Board of Directors</a:t>
            </a:r>
          </a:p>
          <a:p>
            <a:endParaRPr lang="en-US" dirty="0"/>
          </a:p>
          <a:p>
            <a:r>
              <a:rPr lang="en-US" dirty="0"/>
              <a:t>Midge Elliott, Genealogist, also in charge of Museum Website and Bookstore</a:t>
            </a:r>
          </a:p>
          <a:p>
            <a:endParaRPr lang="en-US" dirty="0"/>
          </a:p>
          <a:p>
            <a:r>
              <a:rPr lang="en-US" dirty="0"/>
              <a:t>Ellen O Craig, Cemetery Research</a:t>
            </a:r>
          </a:p>
          <a:p>
            <a:endParaRPr lang="en-US" dirty="0"/>
          </a:p>
          <a:p>
            <a:r>
              <a:rPr lang="en-US" dirty="0"/>
              <a:t>Judy Faris, Vice President of the Board of Directors, Chair of Activities Committee</a:t>
            </a:r>
          </a:p>
          <a:p>
            <a:endParaRPr lang="en-US" dirty="0"/>
          </a:p>
          <a:p>
            <a:r>
              <a:rPr lang="en-US" dirty="0"/>
              <a:t>Cynthia Hicks, President of the Board of Directors</a:t>
            </a:r>
          </a:p>
          <a:p>
            <a:endParaRPr lang="en-US" dirty="0"/>
          </a:p>
          <a:p>
            <a:r>
              <a:rPr lang="en-US" dirty="0"/>
              <a:t>Missing: Jo Woods, Member of the Board of Directors</a:t>
            </a:r>
          </a:p>
          <a:p>
            <a:endParaRPr lang="en-US" dirty="0"/>
          </a:p>
          <a:p>
            <a:r>
              <a:rPr lang="en-US" dirty="0"/>
              <a:t>The group is pictured on the porch of the Museum gathered to welcome children for “Colonial Days” Activities.</a:t>
            </a:r>
          </a:p>
          <a:p>
            <a:endParaRPr lang="en-US" dirty="0"/>
          </a:p>
        </p:txBody>
      </p:sp>
      <p:pic>
        <p:nvPicPr>
          <p:cNvPr id="4098" name="Picture 2" descr="IMG_4740">
            <a:extLst>
              <a:ext uri="{FF2B5EF4-FFF2-40B4-BE49-F238E27FC236}">
                <a16:creationId xmlns:a16="http://schemas.microsoft.com/office/drawing/2014/main" id="{05421400-D43B-4991-9AA0-8EB3E51A5577}"/>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rot="10800000">
            <a:off x="1066800" y="2201949"/>
            <a:ext cx="4754563" cy="35510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89DF167-10D1-094E-B4DE-79B9C98D3E7E}"/>
              </a:ext>
            </a:extLst>
          </p:cNvPr>
          <p:cNvSpPr>
            <a:spLocks noGrp="1"/>
          </p:cNvSpPr>
          <p:nvPr>
            <p:ph type="sldNum" sz="quarter" idx="12"/>
          </p:nvPr>
        </p:nvSpPr>
        <p:spPr/>
        <p:txBody>
          <a:bodyPr/>
          <a:lstStyle/>
          <a:p>
            <a:fld id="{4FAB73BC-B049-4115-A692-8D63A059BFB8}" type="slidenum">
              <a:rPr lang="en-US" smtClean="0"/>
              <a:pPr/>
              <a:t>125</a:t>
            </a:fld>
            <a:endParaRPr lang="en-US" dirty="0"/>
          </a:p>
        </p:txBody>
      </p:sp>
    </p:spTree>
    <p:extLst>
      <p:ext uri="{BB962C8B-B14F-4D97-AF65-F5344CB8AC3E}">
        <p14:creationId xmlns:p14="http://schemas.microsoft.com/office/powerpoint/2010/main" val="583883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9D31-6162-4026-96E9-33B81C01C017}"/>
              </a:ext>
            </a:extLst>
          </p:cNvPr>
          <p:cNvSpPr>
            <a:spLocks noGrp="1"/>
          </p:cNvSpPr>
          <p:nvPr>
            <p:ph type="title"/>
          </p:nvPr>
        </p:nvSpPr>
        <p:spPr/>
        <p:txBody>
          <a:bodyPr/>
          <a:lstStyle/>
          <a:p>
            <a:r>
              <a:rPr lang="en-US" dirty="0"/>
              <a:t>AMHERST CHAPTER OF DAR</a:t>
            </a:r>
          </a:p>
        </p:txBody>
      </p:sp>
      <p:sp>
        <p:nvSpPr>
          <p:cNvPr id="4" name="Content Placeholder 3">
            <a:extLst>
              <a:ext uri="{FF2B5EF4-FFF2-40B4-BE49-F238E27FC236}">
                <a16:creationId xmlns:a16="http://schemas.microsoft.com/office/drawing/2014/main" id="{EEDD8F02-00F3-44F0-8C56-1BDDE84EB4FA}"/>
              </a:ext>
            </a:extLst>
          </p:cNvPr>
          <p:cNvSpPr>
            <a:spLocks noGrp="1"/>
          </p:cNvSpPr>
          <p:nvPr>
            <p:ph sz="half" idx="2"/>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ANNE NEFF AND ELLEN PETTYJOHN HOLD THE BANNER FOR NS-DAR</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Anne Neff retiring Regent of the Amherst County of the DAR passes the banner to Ellen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Pettyjohn</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new Regent in 2019.</a:t>
            </a:r>
          </a:p>
          <a:p>
            <a:endParaRPr lang="en-US" dirty="0"/>
          </a:p>
        </p:txBody>
      </p:sp>
      <p:pic>
        <p:nvPicPr>
          <p:cNvPr id="5" name="Content Placeholder 4">
            <a:extLst>
              <a:ext uri="{FF2B5EF4-FFF2-40B4-BE49-F238E27FC236}">
                <a16:creationId xmlns:a16="http://schemas.microsoft.com/office/drawing/2014/main" id="{24D057B6-47D0-4CF1-967D-7B32CC0760D4}"/>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356427" y="2104073"/>
            <a:ext cx="4024997" cy="3748087"/>
          </a:xfrm>
          <a:prstGeom prst="rect">
            <a:avLst/>
          </a:prstGeom>
        </p:spPr>
      </p:pic>
      <p:sp>
        <p:nvSpPr>
          <p:cNvPr id="3" name="Slide Number Placeholder 2">
            <a:extLst>
              <a:ext uri="{FF2B5EF4-FFF2-40B4-BE49-F238E27FC236}">
                <a16:creationId xmlns:a16="http://schemas.microsoft.com/office/drawing/2014/main" id="{612C3D96-6B81-B048-B2EC-A1B6EF0CBF11}"/>
              </a:ext>
            </a:extLst>
          </p:cNvPr>
          <p:cNvSpPr>
            <a:spLocks noGrp="1"/>
          </p:cNvSpPr>
          <p:nvPr>
            <p:ph type="sldNum" sz="quarter" idx="12"/>
          </p:nvPr>
        </p:nvSpPr>
        <p:spPr/>
        <p:txBody>
          <a:bodyPr/>
          <a:lstStyle/>
          <a:p>
            <a:fld id="{4FAB73BC-B049-4115-A692-8D63A059BFB8}" type="slidenum">
              <a:rPr lang="en-US" smtClean="0"/>
              <a:pPr/>
              <a:t>126</a:t>
            </a:fld>
            <a:endParaRPr lang="en-US" dirty="0"/>
          </a:p>
        </p:txBody>
      </p:sp>
    </p:spTree>
    <p:extLst>
      <p:ext uri="{BB962C8B-B14F-4D97-AF65-F5344CB8AC3E}">
        <p14:creationId xmlns:p14="http://schemas.microsoft.com/office/powerpoint/2010/main" val="3459534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2" name="Rectangle 11">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435A983E-9B86-474A-97F4-DAA8525E1DB6}"/>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sz="4400"/>
              <a:t>THE AMHERECHOS</a:t>
            </a:r>
          </a:p>
        </p:txBody>
      </p:sp>
      <p:sp>
        <p:nvSpPr>
          <p:cNvPr id="14" name="Rectangle 13">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6" name="Rectangle 15">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5" name="Content Placeholder 4">
            <a:extLst>
              <a:ext uri="{FF2B5EF4-FFF2-40B4-BE49-F238E27FC236}">
                <a16:creationId xmlns:a16="http://schemas.microsoft.com/office/drawing/2014/main" id="{D7667F91-D7D0-4551-A8A4-E5591E551FD6}"/>
              </a:ext>
            </a:extLst>
          </p:cNvPr>
          <p:cNvPicPr>
            <a:picLocks noGrp="1"/>
          </p:cNvPicPr>
          <p:nvPr>
            <p:ph sz="half" idx="1"/>
          </p:nvPr>
        </p:nvPicPr>
        <p:blipFill rotWithShape="1">
          <a:blip r:embed="rId2" cstate="email">
            <a:extLst>
              <a:ext uri="{28A0092B-C50C-407E-A947-70E740481C1C}">
                <a14:useLocalDpi xmlns:a14="http://schemas.microsoft.com/office/drawing/2010/main"/>
              </a:ext>
            </a:extLst>
          </a:blip>
          <a:srcRect b="-2"/>
          <a:stretch/>
        </p:blipFill>
        <p:spPr>
          <a:xfrm>
            <a:off x="1304515" y="1328394"/>
            <a:ext cx="4188221" cy="4227415"/>
          </a:xfrm>
          <a:prstGeom prst="rect">
            <a:avLst/>
          </a:prstGeom>
        </p:spPr>
      </p:pic>
      <p:sp>
        <p:nvSpPr>
          <p:cNvPr id="4" name="Content Placeholder 3">
            <a:extLst>
              <a:ext uri="{FF2B5EF4-FFF2-40B4-BE49-F238E27FC236}">
                <a16:creationId xmlns:a16="http://schemas.microsoft.com/office/drawing/2014/main" id="{45D02C70-2BB6-453D-902A-A185E1981926}"/>
              </a:ext>
            </a:extLst>
          </p:cNvPr>
          <p:cNvSpPr>
            <a:spLocks noGrp="1"/>
          </p:cNvSpPr>
          <p:nvPr>
            <p:ph sz="half" idx="2"/>
          </p:nvPr>
        </p:nvSpPr>
        <p:spPr>
          <a:xfrm>
            <a:off x="6314384" y="2103120"/>
            <a:ext cx="4810816" cy="3931920"/>
          </a:xfrm>
        </p:spPr>
        <p:txBody>
          <a:bodyPr vert="horz" lIns="91440" tIns="45720" rIns="91440" bIns="45720" rtlCol="0">
            <a:normAutofit/>
          </a:bodyPr>
          <a:lstStyle/>
          <a:p>
            <a:pPr marL="0" marR="0">
              <a:lnSpc>
                <a:spcPct val="90000"/>
              </a:lnSpc>
              <a:spcBef>
                <a:spcPts val="0"/>
              </a:spcBef>
              <a:spcAft>
                <a:spcPts val="0"/>
              </a:spcAft>
            </a:pPr>
            <a:r>
              <a:rPr lang="en-US" sz="1300" dirty="0">
                <a:effectLst/>
              </a:rPr>
              <a:t>THE AMHERECHOS (2014-2015) CONDUCTED BY MELANIE COLEMAN SING WITH NEW YORK COMPOSER/VIBRAPHONIST CECILIA SMITH AND PIANIST LEW TAYLOR </a:t>
            </a:r>
          </a:p>
          <a:p>
            <a:pPr marL="0" marR="0">
              <a:lnSpc>
                <a:spcPct val="90000"/>
              </a:lnSpc>
              <a:spcBef>
                <a:spcPts val="0"/>
              </a:spcBef>
              <a:spcAft>
                <a:spcPts val="0"/>
              </a:spcAft>
            </a:pPr>
            <a:r>
              <a:rPr lang="en-US" sz="1300" dirty="0">
                <a:effectLst/>
              </a:rPr>
              <a:t> </a:t>
            </a:r>
          </a:p>
          <a:p>
            <a:pPr marL="342900" marR="0" lvl="0">
              <a:lnSpc>
                <a:spcPct val="90000"/>
              </a:lnSpc>
              <a:spcBef>
                <a:spcPts val="0"/>
              </a:spcBef>
              <a:spcAft>
                <a:spcPts val="0"/>
              </a:spcAft>
            </a:pPr>
            <a:r>
              <a:rPr lang="en-US" sz="1300" dirty="0">
                <a:effectLst/>
              </a:rPr>
              <a:t>For three years the </a:t>
            </a:r>
            <a:r>
              <a:rPr lang="en-US" sz="1300" dirty="0" err="1">
                <a:effectLst/>
              </a:rPr>
              <a:t>Amherechos</a:t>
            </a:r>
            <a:r>
              <a:rPr lang="en-US" sz="1300" dirty="0">
                <a:effectLst/>
              </a:rPr>
              <a:t> performed, led by their conductor Melanie Coleman,  a free concert each fall working with professional composers and musicians brought to Amherst by AGAR at the Amherst County Library.</a:t>
            </a:r>
          </a:p>
          <a:p>
            <a:pPr marL="45720" marR="0">
              <a:lnSpc>
                <a:spcPct val="90000"/>
              </a:lnSpc>
              <a:spcBef>
                <a:spcPts val="0"/>
              </a:spcBef>
              <a:spcAft>
                <a:spcPts val="0"/>
              </a:spcAft>
            </a:pPr>
            <a:r>
              <a:rPr lang="en-US" sz="1300" dirty="0">
                <a:effectLst/>
              </a:rPr>
              <a:t> </a:t>
            </a:r>
          </a:p>
          <a:p>
            <a:pPr marL="342900" marR="0" lvl="0">
              <a:lnSpc>
                <a:spcPct val="90000"/>
              </a:lnSpc>
              <a:spcBef>
                <a:spcPts val="0"/>
              </a:spcBef>
              <a:spcAft>
                <a:spcPts val="0"/>
              </a:spcAft>
            </a:pPr>
            <a:r>
              <a:rPr lang="en-US" sz="1300" dirty="0">
                <a:effectLst/>
              </a:rPr>
              <a:t>In this performance in 2014, funded in part by the National Endowment for the Arts BIG READ program, composer/vibraphonist Cecilia Smith (center) and Lynchburg jazz pianist Lew Taylor performed music of the Harlem Renaissance and a new work of Smith’s “The Hurricane,” based on a chapter from Zora Neale Hurston’s </a:t>
            </a:r>
            <a:r>
              <a:rPr lang="en-US" sz="1300" b="1" i="1" dirty="0">
                <a:effectLst/>
              </a:rPr>
              <a:t>Their Eyes Were Watching God.</a:t>
            </a:r>
            <a:endParaRPr lang="en-US" sz="1300" dirty="0">
              <a:effectLst/>
            </a:endParaRPr>
          </a:p>
          <a:p>
            <a:pPr marL="457200" marR="0">
              <a:lnSpc>
                <a:spcPct val="90000"/>
              </a:lnSpc>
              <a:spcBef>
                <a:spcPts val="0"/>
              </a:spcBef>
              <a:spcAft>
                <a:spcPts val="0"/>
              </a:spcAft>
            </a:pPr>
            <a:endParaRPr lang="en-US" sz="1300" dirty="0">
              <a:effectLst/>
            </a:endParaRPr>
          </a:p>
          <a:p>
            <a:pPr marL="342900" marR="0" lvl="0">
              <a:lnSpc>
                <a:spcPct val="90000"/>
              </a:lnSpc>
              <a:spcBef>
                <a:spcPts val="0"/>
              </a:spcBef>
              <a:spcAft>
                <a:spcPts val="0"/>
              </a:spcAft>
            </a:pPr>
            <a:r>
              <a:rPr lang="en-US" sz="1300" dirty="0">
                <a:effectLst/>
              </a:rPr>
              <a:t>The </a:t>
            </a:r>
            <a:r>
              <a:rPr lang="en-US" sz="1300" dirty="0" err="1">
                <a:effectLst/>
              </a:rPr>
              <a:t>Amherechos</a:t>
            </a:r>
            <a:r>
              <a:rPr lang="en-US" sz="1300" dirty="0">
                <a:effectLst/>
              </a:rPr>
              <a:t> are a four-part show choir of Amherst County High School. </a:t>
            </a:r>
          </a:p>
          <a:p>
            <a:pPr>
              <a:lnSpc>
                <a:spcPct val="90000"/>
              </a:lnSpc>
            </a:pPr>
            <a:endParaRPr lang="en-US" sz="1300" dirty="0"/>
          </a:p>
        </p:txBody>
      </p:sp>
      <p:sp>
        <p:nvSpPr>
          <p:cNvPr id="3" name="Slide Number Placeholder 2">
            <a:extLst>
              <a:ext uri="{FF2B5EF4-FFF2-40B4-BE49-F238E27FC236}">
                <a16:creationId xmlns:a16="http://schemas.microsoft.com/office/drawing/2014/main" id="{E04C1C02-7D82-BE4F-8594-A1A71315DD8F}"/>
              </a:ext>
            </a:extLst>
          </p:cNvPr>
          <p:cNvSpPr>
            <a:spLocks noGrp="1"/>
          </p:cNvSpPr>
          <p:nvPr>
            <p:ph type="sldNum" sz="quarter" idx="12"/>
          </p:nvPr>
        </p:nvSpPr>
        <p:spPr/>
        <p:txBody>
          <a:bodyPr/>
          <a:lstStyle/>
          <a:p>
            <a:fld id="{4FAB73BC-B049-4115-A692-8D63A059BFB8}" type="slidenum">
              <a:rPr lang="en-US" smtClean="0"/>
              <a:pPr/>
              <a:t>127</a:t>
            </a:fld>
            <a:endParaRPr lang="en-US" dirty="0"/>
          </a:p>
        </p:txBody>
      </p:sp>
    </p:spTree>
    <p:extLst>
      <p:ext uri="{BB962C8B-B14F-4D97-AF65-F5344CB8AC3E}">
        <p14:creationId xmlns:p14="http://schemas.microsoft.com/office/powerpoint/2010/main" val="2664781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F390-9FED-4830-8D70-D8725BA9F525}"/>
              </a:ext>
            </a:extLst>
          </p:cNvPr>
          <p:cNvSpPr>
            <a:spLocks noGrp="1"/>
          </p:cNvSpPr>
          <p:nvPr>
            <p:ph type="title"/>
          </p:nvPr>
        </p:nvSpPr>
        <p:spPr/>
        <p:txBody>
          <a:bodyPr/>
          <a:lstStyle/>
          <a:p>
            <a:r>
              <a:rPr lang="en-US" dirty="0"/>
              <a:t>AMHERST WOMAN’S CLUB</a:t>
            </a:r>
          </a:p>
        </p:txBody>
      </p:sp>
      <p:pic>
        <p:nvPicPr>
          <p:cNvPr id="6" name="Content Placeholder 5">
            <a:extLst>
              <a:ext uri="{FF2B5EF4-FFF2-40B4-BE49-F238E27FC236}">
                <a16:creationId xmlns:a16="http://schemas.microsoft.com/office/drawing/2014/main" id="{BEA07011-5896-4C8A-99FF-BA71B501121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174670" y="2103438"/>
            <a:ext cx="4538822" cy="3748087"/>
          </a:xfrm>
        </p:spPr>
      </p:pic>
      <p:sp>
        <p:nvSpPr>
          <p:cNvPr id="4" name="Content Placeholder 3">
            <a:extLst>
              <a:ext uri="{FF2B5EF4-FFF2-40B4-BE49-F238E27FC236}">
                <a16:creationId xmlns:a16="http://schemas.microsoft.com/office/drawing/2014/main" id="{1154AE97-3F7C-42EC-9FC8-890780721F9F}"/>
              </a:ext>
            </a:extLst>
          </p:cNvPr>
          <p:cNvSpPr>
            <a:spLocks noGrp="1"/>
          </p:cNvSpPr>
          <p:nvPr>
            <p:ph sz="half" idx="2"/>
          </p:nvPr>
        </p:nvSpPr>
        <p:spPr/>
        <p:txBody>
          <a:bodyPr/>
          <a:lstStyle/>
          <a:p>
            <a:pPr marL="0" marR="0" indent="0" algn="ctr">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AMHERST WOMAN’S CLUB (AWC) DECORATING MUSEUM CHRISTMAS 2019</a:t>
            </a:r>
          </a:p>
          <a:p>
            <a:pPr marL="0" marR="0" indent="0" algn="ctr">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MARGE STEADMAN, JILL CLARK, NANCY BANTON</a:t>
            </a:r>
          </a:p>
          <a:p>
            <a:pPr marL="0" marR="0" indent="0" algn="ctr">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Marge Steadman, co-chair AWC art committee 2018-2020</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Jill Clark, is Amherst Woman’s Club President 2020-2021</a:t>
            </a: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 Banton, Recording Secretary AWC 2020-2022 is also food service coordinator for Blue Ledge Meals on Wheels.</a:t>
            </a:r>
          </a:p>
          <a:p>
            <a:endParaRPr lang="en-US" dirty="0"/>
          </a:p>
        </p:txBody>
      </p:sp>
      <p:sp>
        <p:nvSpPr>
          <p:cNvPr id="3" name="Slide Number Placeholder 2">
            <a:extLst>
              <a:ext uri="{FF2B5EF4-FFF2-40B4-BE49-F238E27FC236}">
                <a16:creationId xmlns:a16="http://schemas.microsoft.com/office/drawing/2014/main" id="{C194B626-6AF3-8349-B45D-A8D1855D0925}"/>
              </a:ext>
            </a:extLst>
          </p:cNvPr>
          <p:cNvSpPr>
            <a:spLocks noGrp="1"/>
          </p:cNvSpPr>
          <p:nvPr>
            <p:ph type="sldNum" sz="quarter" idx="12"/>
          </p:nvPr>
        </p:nvSpPr>
        <p:spPr/>
        <p:txBody>
          <a:bodyPr/>
          <a:lstStyle/>
          <a:p>
            <a:fld id="{4FAB73BC-B049-4115-A692-8D63A059BFB8}" type="slidenum">
              <a:rPr lang="en-US" smtClean="0"/>
              <a:pPr/>
              <a:t>128</a:t>
            </a:fld>
            <a:endParaRPr lang="en-US" dirty="0"/>
          </a:p>
        </p:txBody>
      </p:sp>
    </p:spTree>
    <p:extLst>
      <p:ext uri="{BB962C8B-B14F-4D97-AF65-F5344CB8AC3E}">
        <p14:creationId xmlns:p14="http://schemas.microsoft.com/office/powerpoint/2010/main" val="4247735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F645-B30C-4F8E-B99C-6652BF30B797}"/>
              </a:ext>
            </a:extLst>
          </p:cNvPr>
          <p:cNvSpPr>
            <a:spLocks noGrp="1"/>
          </p:cNvSpPr>
          <p:nvPr>
            <p:ph type="title"/>
          </p:nvPr>
        </p:nvSpPr>
        <p:spPr/>
        <p:txBody>
          <a:bodyPr/>
          <a:lstStyle/>
          <a:p>
            <a:r>
              <a:rPr lang="en-US" dirty="0"/>
              <a:t>AMHERST WOMAN’S CLUB</a:t>
            </a:r>
          </a:p>
        </p:txBody>
      </p:sp>
      <p:pic>
        <p:nvPicPr>
          <p:cNvPr id="6" name="Content Placeholder 5" descr="A picture containing text&#10;&#10;Description automatically generated">
            <a:extLst>
              <a:ext uri="{FF2B5EF4-FFF2-40B4-BE49-F238E27FC236}">
                <a16:creationId xmlns:a16="http://schemas.microsoft.com/office/drawing/2014/main" id="{C0E42960-C4A7-4AD1-A71E-4E5067FB44A7}"/>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194520"/>
            <a:ext cx="4754563" cy="3565922"/>
          </a:xfrm>
        </p:spPr>
      </p:pic>
      <p:sp>
        <p:nvSpPr>
          <p:cNvPr id="4" name="Content Placeholder 3">
            <a:extLst>
              <a:ext uri="{FF2B5EF4-FFF2-40B4-BE49-F238E27FC236}">
                <a16:creationId xmlns:a16="http://schemas.microsoft.com/office/drawing/2014/main" id="{9DC37AAE-2400-41BB-A9D2-1F1B303AF36D}"/>
              </a:ext>
            </a:extLst>
          </p:cNvPr>
          <p:cNvSpPr>
            <a:spLocks noGrp="1"/>
          </p:cNvSpPr>
          <p:nvPr>
            <p:ph sz="half" idx="2"/>
          </p:nvPr>
        </p:nvSpPr>
        <p:spPr/>
        <p:txBody>
          <a:bodyPr/>
          <a:lstStyle/>
          <a:p>
            <a:pPr marL="0" marR="0" indent="0" algn="ctr">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AMHERST WOMAN’S CLUB / DANA PURCELL AT SORGHUM FESTIVAL</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Dana Purcell was the Amherst Woman’s Club President from 2018-2020.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she is collecting “change for charity” while “womaning” AWC crafts booth at the Clifford Ruritan Sorghum Festival in 2019.</a:t>
            </a:r>
          </a:p>
          <a:p>
            <a:endParaRPr lang="en-US" dirty="0"/>
          </a:p>
        </p:txBody>
      </p:sp>
      <p:sp>
        <p:nvSpPr>
          <p:cNvPr id="3" name="Slide Number Placeholder 2">
            <a:extLst>
              <a:ext uri="{FF2B5EF4-FFF2-40B4-BE49-F238E27FC236}">
                <a16:creationId xmlns:a16="http://schemas.microsoft.com/office/drawing/2014/main" id="{E2E4AE98-0867-AE49-9147-69C22BC1752D}"/>
              </a:ext>
            </a:extLst>
          </p:cNvPr>
          <p:cNvSpPr>
            <a:spLocks noGrp="1"/>
          </p:cNvSpPr>
          <p:nvPr>
            <p:ph type="sldNum" sz="quarter" idx="12"/>
          </p:nvPr>
        </p:nvSpPr>
        <p:spPr/>
        <p:txBody>
          <a:bodyPr/>
          <a:lstStyle/>
          <a:p>
            <a:fld id="{4FAB73BC-B049-4115-A692-8D63A059BFB8}" type="slidenum">
              <a:rPr lang="en-US" smtClean="0"/>
              <a:pPr/>
              <a:t>129</a:t>
            </a:fld>
            <a:endParaRPr lang="en-US" dirty="0"/>
          </a:p>
        </p:txBody>
      </p:sp>
    </p:spTree>
    <p:extLst>
      <p:ext uri="{BB962C8B-B14F-4D97-AF65-F5344CB8AC3E}">
        <p14:creationId xmlns:p14="http://schemas.microsoft.com/office/powerpoint/2010/main" val="853991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DF80-221E-42E1-B2C1-5D1C82E3863D}"/>
              </a:ext>
            </a:extLst>
          </p:cNvPr>
          <p:cNvSpPr>
            <a:spLocks noGrp="1"/>
          </p:cNvSpPr>
          <p:nvPr>
            <p:ph type="title"/>
          </p:nvPr>
        </p:nvSpPr>
        <p:spPr/>
        <p:txBody>
          <a:bodyPr/>
          <a:lstStyle/>
          <a:p>
            <a:r>
              <a:rPr lang="en-US" dirty="0"/>
              <a:t>VILLAGE GARDEN CLUB</a:t>
            </a:r>
          </a:p>
        </p:txBody>
      </p:sp>
      <p:sp>
        <p:nvSpPr>
          <p:cNvPr id="4" name="Content Placeholder 3">
            <a:extLst>
              <a:ext uri="{FF2B5EF4-FFF2-40B4-BE49-F238E27FC236}">
                <a16:creationId xmlns:a16="http://schemas.microsoft.com/office/drawing/2014/main" id="{A718244E-4C52-48F0-83CC-B7BB5512F334}"/>
              </a:ext>
            </a:extLst>
          </p:cNvPr>
          <p:cNvSpPr>
            <a:spLocks noGrp="1"/>
          </p:cNvSpPr>
          <p:nvPr>
            <p:ph sz="half" idx="2"/>
          </p:nvPr>
        </p:nvSpPr>
        <p:spPr/>
        <p:txBody>
          <a:bodyPr>
            <a:normAutofit fontScale="92500" lnSpcReduction="10000"/>
          </a:bodyPr>
          <a:lstStyle/>
          <a:p>
            <a:pPr marL="0" marR="0" indent="0" algn="ctr">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VILLAGE GARDEN CLUB COLLEEN MARTINEZ &amp; LINDA GURTLER</a:t>
            </a:r>
          </a:p>
          <a:p>
            <a:pPr marL="0" marR="0" indent="0" algn="ctr">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Colleen Martinez, President,  and Linda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Gurtler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Treasurer, of the Village Garden Club were decorating the outdoor gardens of the Amherst County Museum in 2019.</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Village Garden Club is responsible for many of the Civic Gardens in Amherst County, from the prize-winning “Circle” to the Amherst County Museum, the Amherst and Madison Heights branches of the Amherst County Public Library, The Fire House, and the Memorial Garden next to Ware House Antiques.</a:t>
            </a:r>
          </a:p>
          <a:p>
            <a:endParaRPr lang="en-US" dirty="0"/>
          </a:p>
        </p:txBody>
      </p:sp>
      <p:pic>
        <p:nvPicPr>
          <p:cNvPr id="5" name="Content Placeholder 4">
            <a:extLst>
              <a:ext uri="{FF2B5EF4-FFF2-40B4-BE49-F238E27FC236}">
                <a16:creationId xmlns:a16="http://schemas.microsoft.com/office/drawing/2014/main" id="{410795D0-0A9B-42A4-B40C-D43739F5896E}"/>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930637" y="2103438"/>
            <a:ext cx="3026888" cy="3748087"/>
          </a:xfrm>
          <a:prstGeom prst="rect">
            <a:avLst/>
          </a:prstGeom>
        </p:spPr>
      </p:pic>
      <p:sp>
        <p:nvSpPr>
          <p:cNvPr id="3" name="Slide Number Placeholder 2">
            <a:extLst>
              <a:ext uri="{FF2B5EF4-FFF2-40B4-BE49-F238E27FC236}">
                <a16:creationId xmlns:a16="http://schemas.microsoft.com/office/drawing/2014/main" id="{92804141-2219-1E4A-9589-BAEDF9EF06EF}"/>
              </a:ext>
            </a:extLst>
          </p:cNvPr>
          <p:cNvSpPr>
            <a:spLocks noGrp="1"/>
          </p:cNvSpPr>
          <p:nvPr>
            <p:ph type="sldNum" sz="quarter" idx="12"/>
          </p:nvPr>
        </p:nvSpPr>
        <p:spPr/>
        <p:txBody>
          <a:bodyPr/>
          <a:lstStyle/>
          <a:p>
            <a:fld id="{4FAB73BC-B049-4115-A692-8D63A059BFB8}" type="slidenum">
              <a:rPr lang="en-US" smtClean="0"/>
              <a:pPr/>
              <a:t>130</a:t>
            </a:fld>
            <a:endParaRPr lang="en-US" dirty="0"/>
          </a:p>
        </p:txBody>
      </p:sp>
    </p:spTree>
    <p:extLst>
      <p:ext uri="{BB962C8B-B14F-4D97-AF65-F5344CB8AC3E}">
        <p14:creationId xmlns:p14="http://schemas.microsoft.com/office/powerpoint/2010/main" val="804981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9B9-9BF4-4B99-9D99-26AAF7C9EBD4}"/>
              </a:ext>
            </a:extLst>
          </p:cNvPr>
          <p:cNvSpPr>
            <a:spLocks noGrp="1"/>
          </p:cNvSpPr>
          <p:nvPr>
            <p:ph type="title"/>
          </p:nvPr>
        </p:nvSpPr>
        <p:spPr/>
        <p:txBody>
          <a:bodyPr/>
          <a:lstStyle/>
          <a:p>
            <a:r>
              <a:rPr lang="en-US" dirty="0"/>
              <a:t>SCOTT ZION GIRL SCOUT TROOP</a:t>
            </a:r>
          </a:p>
        </p:txBody>
      </p:sp>
      <p:pic>
        <p:nvPicPr>
          <p:cNvPr id="6" name="Content Placeholder 5" descr="A group of women in dresses&#10;&#10;Description automatically generated with low confidence">
            <a:extLst>
              <a:ext uri="{FF2B5EF4-FFF2-40B4-BE49-F238E27FC236}">
                <a16:creationId xmlns:a16="http://schemas.microsoft.com/office/drawing/2014/main" id="{45A485CB-4518-4400-BCA0-BD5C7C28DEC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233541"/>
            <a:ext cx="4754563" cy="3487880"/>
          </a:xfrm>
        </p:spPr>
      </p:pic>
      <p:sp>
        <p:nvSpPr>
          <p:cNvPr id="4" name="Content Placeholder 3">
            <a:extLst>
              <a:ext uri="{FF2B5EF4-FFF2-40B4-BE49-F238E27FC236}">
                <a16:creationId xmlns:a16="http://schemas.microsoft.com/office/drawing/2014/main" id="{E5472854-29B6-42F3-B63F-BB147C6EF24B}"/>
              </a:ext>
            </a:extLst>
          </p:cNvPr>
          <p:cNvSpPr>
            <a:spLocks noGrp="1"/>
          </p:cNvSpPr>
          <p:nvPr>
            <p:ph sz="half" idx="2"/>
          </p:nvPr>
        </p:nvSpPr>
        <p:spPr>
          <a:xfrm>
            <a:off x="6370320" y="2103120"/>
            <a:ext cx="4754880" cy="3749040"/>
          </a:xfrm>
        </p:spPr>
        <p:txBody>
          <a:bodyPr/>
          <a:lstStyle/>
          <a:p>
            <a:pPr marL="0" marR="0" indent="0">
              <a:spcBef>
                <a:spcPts val="0"/>
              </a:spcBef>
              <a:spcAft>
                <a:spcPts val="1000"/>
              </a:spcAft>
              <a:buNone/>
            </a:pPr>
            <a:endParaRPr lang="en-US" dirty="0">
              <a:effectLst/>
            </a:endParaRPr>
          </a:p>
          <a:p>
            <a:pPr marL="0" marR="0" indent="0">
              <a:spcBef>
                <a:spcPts val="0"/>
              </a:spcBef>
              <a:spcAft>
                <a:spcPts val="1000"/>
              </a:spcAft>
              <a:buNone/>
            </a:pPr>
            <a:r>
              <a:rPr lang="en-US" dirty="0"/>
              <a:t>MEMBERS OF THE SCOTT ZION GIRL SCOUT TROOP</a:t>
            </a:r>
          </a:p>
          <a:p>
            <a:pPr marL="0" marR="0" indent="0">
              <a:spcBef>
                <a:spcPts val="0"/>
              </a:spcBef>
              <a:spcAft>
                <a:spcPts val="1000"/>
              </a:spcAft>
              <a:buNone/>
            </a:pPr>
            <a:r>
              <a:rPr lang="en-US" dirty="0">
                <a:effectLst/>
              </a:rPr>
              <a:t>L-R Billie Rose, Jeanette Franklin</a:t>
            </a:r>
            <a:r>
              <a:rPr lang="en-US" dirty="0"/>
              <a:t>,</a:t>
            </a:r>
            <a:r>
              <a:rPr lang="en-US" dirty="0">
                <a:effectLst/>
              </a:rPr>
              <a:t> </a:t>
            </a:r>
            <a:r>
              <a:rPr lang="en-US" dirty="0"/>
              <a:t>Connie Rucker, </a:t>
            </a:r>
            <a:r>
              <a:rPr lang="en-US" dirty="0">
                <a:effectLst/>
              </a:rPr>
              <a:t>Carrie Mays. Katherine Cox</a:t>
            </a:r>
          </a:p>
          <a:p>
            <a:pPr marL="0" marR="0" indent="0">
              <a:spcBef>
                <a:spcPts val="0"/>
              </a:spcBef>
              <a:spcAft>
                <a:spcPts val="1000"/>
              </a:spcAft>
              <a:buNone/>
            </a:pPr>
            <a:endParaRPr lang="en-US" dirty="0">
              <a:effectLst/>
            </a:endParaRPr>
          </a:p>
          <a:p>
            <a:pPr marL="160020" marR="0" lvl="0" indent="0">
              <a:spcBef>
                <a:spcPts val="0"/>
              </a:spcBef>
              <a:spcAft>
                <a:spcPts val="1000"/>
              </a:spcAft>
              <a:buNone/>
            </a:pPr>
            <a:r>
              <a:rPr lang="en-US" dirty="0">
                <a:effectLst/>
              </a:rPr>
              <a:t>This group organized the first Black Girl Scout Troop in Amherst County at Scott Zion Baptist Church</a:t>
            </a:r>
          </a:p>
          <a:p>
            <a:endParaRPr lang="en-US" dirty="0"/>
          </a:p>
        </p:txBody>
      </p:sp>
      <p:sp>
        <p:nvSpPr>
          <p:cNvPr id="3" name="Slide Number Placeholder 2">
            <a:extLst>
              <a:ext uri="{FF2B5EF4-FFF2-40B4-BE49-F238E27FC236}">
                <a16:creationId xmlns:a16="http://schemas.microsoft.com/office/drawing/2014/main" id="{0AFA4EAC-5705-814D-BA67-5DA85934BF8E}"/>
              </a:ext>
            </a:extLst>
          </p:cNvPr>
          <p:cNvSpPr>
            <a:spLocks noGrp="1"/>
          </p:cNvSpPr>
          <p:nvPr>
            <p:ph type="sldNum" sz="quarter" idx="12"/>
          </p:nvPr>
        </p:nvSpPr>
        <p:spPr/>
        <p:txBody>
          <a:bodyPr/>
          <a:lstStyle/>
          <a:p>
            <a:fld id="{4FAB73BC-B049-4115-A692-8D63A059BFB8}" type="slidenum">
              <a:rPr lang="en-US" smtClean="0"/>
              <a:pPr/>
              <a:t>131</a:t>
            </a:fld>
            <a:endParaRPr lang="en-US" dirty="0"/>
          </a:p>
        </p:txBody>
      </p:sp>
    </p:spTree>
    <p:extLst>
      <p:ext uri="{BB962C8B-B14F-4D97-AF65-F5344CB8AC3E}">
        <p14:creationId xmlns:p14="http://schemas.microsoft.com/office/powerpoint/2010/main" val="159086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2"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3" name="Rectangle 14">
            <a:extLst>
              <a:ext uri="{FF2B5EF4-FFF2-40B4-BE49-F238E27FC236}">
                <a16:creationId xmlns:a16="http://schemas.microsoft.com/office/drawing/2014/main" id="{A5892F25-1AB8-4037-B737-543A335A2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0082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0957C624-A3DE-4903-8279-381F061DC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3209" y="237744"/>
            <a:ext cx="6714095"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9" name="Rectangle 18">
            <a:extLst>
              <a:ext uri="{FF2B5EF4-FFF2-40B4-BE49-F238E27FC236}">
                <a16:creationId xmlns:a16="http://schemas.microsoft.com/office/drawing/2014/main" id="{39D285BF-1B46-4ECB-BD1A-A2258820C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2754" y="372498"/>
            <a:ext cx="6429796"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60EC5-ED4C-4739-BE92-F18B07148664}"/>
              </a:ext>
            </a:extLst>
          </p:cNvPr>
          <p:cNvSpPr>
            <a:spLocks noGrp="1"/>
          </p:cNvSpPr>
          <p:nvPr>
            <p:ph type="title"/>
          </p:nvPr>
        </p:nvSpPr>
        <p:spPr>
          <a:xfrm>
            <a:off x="5867874" y="892120"/>
            <a:ext cx="5447250" cy="1645920"/>
          </a:xfrm>
        </p:spPr>
        <p:txBody>
          <a:bodyPr vert="horz" lIns="91440" tIns="45720" rIns="91440" bIns="45720" rtlCol="0" anchor="ctr">
            <a:normAutofit/>
          </a:bodyPr>
          <a:lstStyle/>
          <a:p>
            <a:r>
              <a:rPr lang="en-US" sz="4100"/>
              <a:t>BARBARA HUTCHERSON PARKS</a:t>
            </a:r>
          </a:p>
        </p:txBody>
      </p:sp>
      <p:sp>
        <p:nvSpPr>
          <p:cNvPr id="21" name="Rectangle 20">
            <a:extLst>
              <a:ext uri="{FF2B5EF4-FFF2-40B4-BE49-F238E27FC236}">
                <a16:creationId xmlns:a16="http://schemas.microsoft.com/office/drawing/2014/main" id="{ADC3DC00-9CF4-415D-9082-907AE443F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43356"/>
            <a:ext cx="3963049" cy="5567794"/>
          </a:xfrm>
          <a:prstGeom prst="rect">
            <a:avLst/>
          </a:prstGeom>
          <a:noFill/>
          <a:ln w="6350" cap="sq" cmpd="sng" algn="ctr">
            <a:solidFill>
              <a:schemeClr val="bg2"/>
            </a:solidFill>
            <a:prstDash val="solid"/>
            <a:miter lim="800000"/>
          </a:ln>
          <a:effectLst/>
        </p:spPr>
      </p:sp>
      <p:pic>
        <p:nvPicPr>
          <p:cNvPr id="6" name="Content Placeholder 5" descr="A person wearing a headset&#10;&#10;Description automatically generated with low confidence">
            <a:extLst>
              <a:ext uri="{FF2B5EF4-FFF2-40B4-BE49-F238E27FC236}">
                <a16:creationId xmlns:a16="http://schemas.microsoft.com/office/drawing/2014/main" id="{FBEC475D-161F-47CC-8928-B7DAC0C82869}"/>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970649" y="960011"/>
            <a:ext cx="3312439" cy="4939948"/>
          </a:xfrm>
          <a:prstGeom prst="rect">
            <a:avLst/>
          </a:prstGeom>
        </p:spPr>
      </p:pic>
      <p:sp>
        <p:nvSpPr>
          <p:cNvPr id="4" name="Content Placeholder 3">
            <a:extLst>
              <a:ext uri="{FF2B5EF4-FFF2-40B4-BE49-F238E27FC236}">
                <a16:creationId xmlns:a16="http://schemas.microsoft.com/office/drawing/2014/main" id="{BBB6E773-C9B5-48F8-BA01-1E8AC7F1FC45}"/>
              </a:ext>
            </a:extLst>
          </p:cNvPr>
          <p:cNvSpPr>
            <a:spLocks noGrp="1"/>
          </p:cNvSpPr>
          <p:nvPr>
            <p:ph sz="half" idx="2"/>
          </p:nvPr>
        </p:nvSpPr>
        <p:spPr>
          <a:xfrm>
            <a:off x="5867873" y="2679192"/>
            <a:ext cx="5447251" cy="3291840"/>
          </a:xfrm>
        </p:spPr>
        <p:txBody>
          <a:bodyPr vert="horz" lIns="91440" tIns="45720" rIns="91440" bIns="45720" rtlCol="0">
            <a:normAutofit/>
          </a:bodyPr>
          <a:lstStyle/>
          <a:p>
            <a:pPr marL="342900" marR="0" lvl="0">
              <a:spcBef>
                <a:spcPts val="0"/>
              </a:spcBef>
              <a:spcAft>
                <a:spcPts val="0"/>
              </a:spcAft>
            </a:pPr>
            <a:r>
              <a:rPr lang="en-US">
                <a:effectLst/>
              </a:rPr>
              <a:t>Active in Amherst County Voter’s League</a:t>
            </a:r>
          </a:p>
          <a:p>
            <a:pPr marL="342900" marR="0" lvl="0">
              <a:spcBef>
                <a:spcPts val="0"/>
              </a:spcBef>
              <a:spcAft>
                <a:spcPts val="0"/>
              </a:spcAft>
            </a:pPr>
            <a:endParaRPr lang="en-US">
              <a:effectLst/>
            </a:endParaRPr>
          </a:p>
          <a:p>
            <a:pPr marL="342900" marR="0" lvl="0">
              <a:spcBef>
                <a:spcPts val="0"/>
              </a:spcBef>
              <a:spcAft>
                <a:spcPts val="0"/>
              </a:spcAft>
            </a:pPr>
            <a:r>
              <a:rPr lang="en-US">
                <a:effectLst/>
              </a:rPr>
              <a:t>Active in Amherst County Branch of the NAACP. Active in Buddies Incorporated</a:t>
            </a:r>
          </a:p>
          <a:p>
            <a:pPr marL="0" marR="0" lvl="0">
              <a:spcBef>
                <a:spcPts val="0"/>
              </a:spcBef>
              <a:spcAft>
                <a:spcPts val="0"/>
              </a:spcAft>
            </a:pPr>
            <a:endParaRPr lang="en-US">
              <a:effectLst/>
            </a:endParaRPr>
          </a:p>
          <a:p>
            <a:pPr marL="342900" marR="0" lvl="0">
              <a:spcBef>
                <a:spcPts val="0"/>
              </a:spcBef>
              <a:spcAft>
                <a:spcPts val="1000"/>
              </a:spcAft>
            </a:pPr>
            <a:r>
              <a:rPr lang="en-US">
                <a:effectLst/>
              </a:rPr>
              <a:t>Principal at Dearington, Bedford Hills and TC Miller Elementary Schools in Lynchburg.</a:t>
            </a:r>
          </a:p>
          <a:p>
            <a:endParaRPr lang="en-US" dirty="0"/>
          </a:p>
        </p:txBody>
      </p:sp>
      <p:sp>
        <p:nvSpPr>
          <p:cNvPr id="3" name="Slide Number Placeholder 2">
            <a:extLst>
              <a:ext uri="{FF2B5EF4-FFF2-40B4-BE49-F238E27FC236}">
                <a16:creationId xmlns:a16="http://schemas.microsoft.com/office/drawing/2014/main" id="{2F814C38-F8E8-3249-B5FD-A4F06D424B1F}"/>
              </a:ext>
            </a:extLst>
          </p:cNvPr>
          <p:cNvSpPr>
            <a:spLocks noGrp="1"/>
          </p:cNvSpPr>
          <p:nvPr>
            <p:ph type="sldNum" sz="quarter" idx="12"/>
          </p:nvPr>
        </p:nvSpPr>
        <p:spPr/>
        <p:txBody>
          <a:bodyPr/>
          <a:lstStyle/>
          <a:p>
            <a:fld id="{4FAB73BC-B049-4115-A692-8D63A059BFB8}" type="slidenum">
              <a:rPr lang="en-US" smtClean="0"/>
              <a:pPr/>
              <a:t>78</a:t>
            </a:fld>
            <a:endParaRPr lang="en-US" dirty="0"/>
          </a:p>
        </p:txBody>
      </p:sp>
    </p:spTree>
    <p:extLst>
      <p:ext uri="{BB962C8B-B14F-4D97-AF65-F5344CB8AC3E}">
        <p14:creationId xmlns:p14="http://schemas.microsoft.com/office/powerpoint/2010/main" val="3397849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FB71-31AE-41AB-89E7-D5ECB1C6B188}"/>
              </a:ext>
            </a:extLst>
          </p:cNvPr>
          <p:cNvSpPr>
            <a:spLocks noGrp="1"/>
          </p:cNvSpPr>
          <p:nvPr>
            <p:ph type="title"/>
          </p:nvPr>
        </p:nvSpPr>
        <p:spPr/>
        <p:txBody>
          <a:bodyPr>
            <a:normAutofit fontScale="90000"/>
          </a:bodyPr>
          <a:lstStyle/>
          <a:p>
            <a:r>
              <a:rPr lang="en-US" dirty="0"/>
              <a:t>WOODRUFF’S CAFÉ AND PIE SHOP</a:t>
            </a:r>
          </a:p>
        </p:txBody>
      </p:sp>
      <p:pic>
        <p:nvPicPr>
          <p:cNvPr id="6" name="Content Placeholder 5">
            <a:extLst>
              <a:ext uri="{FF2B5EF4-FFF2-40B4-BE49-F238E27FC236}">
                <a16:creationId xmlns:a16="http://schemas.microsoft.com/office/drawing/2014/main" id="{E65F4E99-09E5-4779-B968-2EDEB5522D0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7118" y="2391547"/>
            <a:ext cx="4754563" cy="3172185"/>
          </a:xfrm>
        </p:spPr>
      </p:pic>
      <p:sp>
        <p:nvSpPr>
          <p:cNvPr id="4" name="Content Placeholder 3">
            <a:extLst>
              <a:ext uri="{FF2B5EF4-FFF2-40B4-BE49-F238E27FC236}">
                <a16:creationId xmlns:a16="http://schemas.microsoft.com/office/drawing/2014/main" id="{A7330B71-E5CC-4B90-9C16-3BBF30E7F4F8}"/>
              </a:ext>
            </a:extLst>
          </p:cNvPr>
          <p:cNvSpPr>
            <a:spLocks noGrp="1"/>
          </p:cNvSpPr>
          <p:nvPr>
            <p:ph sz="half" idx="2"/>
          </p:nvPr>
        </p:nvSpPr>
        <p:spPr/>
        <p:txBody>
          <a:bodyPr>
            <a:normAutofit fontScale="85000" lnSpcReduction="20000"/>
          </a:bodyPr>
          <a:lstStyle/>
          <a:p>
            <a:r>
              <a:rPr lang="en-US" dirty="0"/>
              <a:t>Darnell Woodruff Winston, Mary Woodruff, Angie Woodruff Scott, 2020 At Woodruff’s Café and Pie Shop </a:t>
            </a:r>
          </a:p>
          <a:p>
            <a:r>
              <a:rPr lang="en-US" dirty="0"/>
              <a:t>Angie Woodruff Scott (right) runs Woodruff’s Café and Pie Shop in Monroe today, where it is a beloved neighborhood site. In 2019 Al Roker and the “Today Show” paid the shop a visit. Mary was pleased to meet Mr. Roker and asked him what he did. “Are you a preacher?” she inquired. The entire family sang him a hymn and fed him pie. The charming segment is still up on the Internet.</a:t>
            </a:r>
          </a:p>
          <a:p>
            <a:r>
              <a:rPr lang="en-US" dirty="0"/>
              <a:t> Mary Woodruff, who is now 102 years old, opened the Woodruff’s Store with her husband In 1951 as a small general store. Mr. Woodruff’s father had had the first black-owned business across the street, a blacksmith shop.</a:t>
            </a:r>
          </a:p>
        </p:txBody>
      </p:sp>
      <p:sp>
        <p:nvSpPr>
          <p:cNvPr id="3" name="Slide Number Placeholder 2">
            <a:extLst>
              <a:ext uri="{FF2B5EF4-FFF2-40B4-BE49-F238E27FC236}">
                <a16:creationId xmlns:a16="http://schemas.microsoft.com/office/drawing/2014/main" id="{E6E3FB5C-0608-6243-BDFB-6C1782FD1EA3}"/>
              </a:ext>
            </a:extLst>
          </p:cNvPr>
          <p:cNvSpPr>
            <a:spLocks noGrp="1"/>
          </p:cNvSpPr>
          <p:nvPr>
            <p:ph type="sldNum" sz="quarter" idx="12"/>
          </p:nvPr>
        </p:nvSpPr>
        <p:spPr/>
        <p:txBody>
          <a:bodyPr/>
          <a:lstStyle/>
          <a:p>
            <a:fld id="{4FAB73BC-B049-4115-A692-8D63A059BFB8}" type="slidenum">
              <a:rPr lang="en-US" smtClean="0"/>
              <a:pPr/>
              <a:t>132</a:t>
            </a:fld>
            <a:endParaRPr lang="en-US" dirty="0"/>
          </a:p>
        </p:txBody>
      </p:sp>
    </p:spTree>
    <p:extLst>
      <p:ext uri="{BB962C8B-B14F-4D97-AF65-F5344CB8AC3E}">
        <p14:creationId xmlns:p14="http://schemas.microsoft.com/office/powerpoint/2010/main" val="3994617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1EFA-C7A9-46A6-ABEC-17493A4AB869}"/>
              </a:ext>
            </a:extLst>
          </p:cNvPr>
          <p:cNvSpPr>
            <a:spLocks noGrp="1"/>
          </p:cNvSpPr>
          <p:nvPr>
            <p:ph type="title"/>
          </p:nvPr>
        </p:nvSpPr>
        <p:spPr/>
        <p:txBody>
          <a:bodyPr>
            <a:normAutofit fontScale="90000"/>
          </a:bodyPr>
          <a:lstStyle/>
          <a:p>
            <a:r>
              <a:rPr lang="en-US" sz="4800" dirty="0"/>
              <a:t>WOODRUFF SISTERS INVOLVEMENT IN INTEGRATION OF SCHOOLS</a:t>
            </a:r>
            <a:endParaRPr lang="en-US" dirty="0"/>
          </a:p>
        </p:txBody>
      </p:sp>
      <p:pic>
        <p:nvPicPr>
          <p:cNvPr id="6" name="Content Placeholder 5" descr="A picture containing person, indoor, group, posing&#10;&#10;Description automatically generated">
            <a:extLst>
              <a:ext uri="{FF2B5EF4-FFF2-40B4-BE49-F238E27FC236}">
                <a16:creationId xmlns:a16="http://schemas.microsoft.com/office/drawing/2014/main" id="{CB9CA491-493C-4216-AE60-4005553A127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193689"/>
            <a:ext cx="4754563" cy="3567584"/>
          </a:xfrm>
        </p:spPr>
      </p:pic>
      <p:sp>
        <p:nvSpPr>
          <p:cNvPr id="4" name="Content Placeholder 3">
            <a:extLst>
              <a:ext uri="{FF2B5EF4-FFF2-40B4-BE49-F238E27FC236}">
                <a16:creationId xmlns:a16="http://schemas.microsoft.com/office/drawing/2014/main" id="{98B4E547-5457-4628-B95C-ADF0C2CE12DA}"/>
              </a:ext>
            </a:extLst>
          </p:cNvPr>
          <p:cNvSpPr>
            <a:spLocks noGrp="1"/>
          </p:cNvSpPr>
          <p:nvPr>
            <p:ph sz="half" idx="2"/>
          </p:nvPr>
        </p:nvSpPr>
        <p:spPr/>
        <p:txBody>
          <a:bodyPr>
            <a:normAutofit fontScale="85000" lnSpcReduction="10000"/>
          </a:bodyPr>
          <a:lstStyle/>
          <a:p>
            <a:pPr marL="0" indent="0">
              <a:buNone/>
            </a:pPr>
            <a:r>
              <a:rPr lang="en-US" dirty="0"/>
              <a:t>Angie Woodruff and her twin sisters </a:t>
            </a:r>
            <a:r>
              <a:rPr lang="en-US" dirty="0" err="1"/>
              <a:t>Darnette</a:t>
            </a:r>
            <a:r>
              <a:rPr lang="en-US" dirty="0"/>
              <a:t> and Darnell were among the first black students to integrate schools in their area, from Elon to </a:t>
            </a:r>
            <a:r>
              <a:rPr lang="en-US" dirty="0" err="1"/>
              <a:t>Amelon</a:t>
            </a:r>
            <a:r>
              <a:rPr lang="en-US" dirty="0"/>
              <a:t>.</a:t>
            </a:r>
          </a:p>
          <a:p>
            <a:pPr marL="0" indent="0">
              <a:buNone/>
            </a:pPr>
            <a:r>
              <a:rPr lang="en-US" dirty="0"/>
              <a:t>Their mother, Mary told AGAR when they interviewed her in 2009 about Civil Rights and the Schools, that her father-in-law had convinced her that integration was important. </a:t>
            </a:r>
          </a:p>
          <a:p>
            <a:pPr marL="0" indent="0">
              <a:buNone/>
            </a:pPr>
            <a:r>
              <a:rPr lang="en-US" dirty="0"/>
              <a:t>Angie said at the time that some days it was difficult, but she just kept trying to follow the teachings of Martin Luther King, Jr. </a:t>
            </a:r>
          </a:p>
          <a:p>
            <a:pPr marL="0" indent="0">
              <a:buNone/>
            </a:pPr>
            <a:r>
              <a:rPr lang="en-US" dirty="0"/>
              <a:t>She didn’t say much about the hard times to her parents, she said, just kept trying to be brave and quiet and carry on.</a:t>
            </a:r>
          </a:p>
          <a:p>
            <a:endParaRPr lang="en-US" dirty="0"/>
          </a:p>
        </p:txBody>
      </p:sp>
      <p:sp>
        <p:nvSpPr>
          <p:cNvPr id="3" name="Slide Number Placeholder 2">
            <a:extLst>
              <a:ext uri="{FF2B5EF4-FFF2-40B4-BE49-F238E27FC236}">
                <a16:creationId xmlns:a16="http://schemas.microsoft.com/office/drawing/2014/main" id="{190EBA2D-AC57-D248-9627-96F4DC664377}"/>
              </a:ext>
            </a:extLst>
          </p:cNvPr>
          <p:cNvSpPr>
            <a:spLocks noGrp="1"/>
          </p:cNvSpPr>
          <p:nvPr>
            <p:ph type="sldNum" sz="quarter" idx="12"/>
          </p:nvPr>
        </p:nvSpPr>
        <p:spPr/>
        <p:txBody>
          <a:bodyPr/>
          <a:lstStyle/>
          <a:p>
            <a:fld id="{4FAB73BC-B049-4115-A692-8D63A059BFB8}" type="slidenum">
              <a:rPr lang="en-US" smtClean="0"/>
              <a:pPr/>
              <a:t>133</a:t>
            </a:fld>
            <a:endParaRPr lang="en-US" dirty="0"/>
          </a:p>
        </p:txBody>
      </p:sp>
    </p:spTree>
    <p:extLst>
      <p:ext uri="{BB962C8B-B14F-4D97-AF65-F5344CB8AC3E}">
        <p14:creationId xmlns:p14="http://schemas.microsoft.com/office/powerpoint/2010/main" val="3779127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8894-8105-4452-AFCA-BAB3BD6F64C8}"/>
              </a:ext>
            </a:extLst>
          </p:cNvPr>
          <p:cNvSpPr>
            <a:spLocks noGrp="1"/>
          </p:cNvSpPr>
          <p:nvPr>
            <p:ph type="ctrTitle"/>
          </p:nvPr>
        </p:nvSpPr>
        <p:spPr>
          <a:xfrm>
            <a:off x="1302707" y="2091263"/>
            <a:ext cx="9327587" cy="1337737"/>
          </a:xfrm>
        </p:spPr>
        <p:txBody>
          <a:bodyPr/>
          <a:lstStyle/>
          <a:p>
            <a:r>
              <a:rPr lang="en-US" sz="6100" dirty="0"/>
              <a:t>WOMAN MAKING A POSITIVE  DIFFERENCE</a:t>
            </a:r>
            <a:br>
              <a:rPr lang="en-US" sz="6100" dirty="0"/>
            </a:br>
            <a:r>
              <a:rPr lang="en-US" sz="6100" dirty="0"/>
              <a:t>1920 - 2020</a:t>
            </a:r>
          </a:p>
        </p:txBody>
      </p:sp>
      <p:sp>
        <p:nvSpPr>
          <p:cNvPr id="3" name="Subtitle 2">
            <a:extLst>
              <a:ext uri="{FF2B5EF4-FFF2-40B4-BE49-F238E27FC236}">
                <a16:creationId xmlns:a16="http://schemas.microsoft.com/office/drawing/2014/main" id="{3E2B0B4A-F391-46D6-84D4-2B09FD7EDB12}"/>
              </a:ext>
            </a:extLst>
          </p:cNvPr>
          <p:cNvSpPr>
            <a:spLocks noGrp="1"/>
          </p:cNvSpPr>
          <p:nvPr>
            <p:ph type="subTitle" idx="1"/>
          </p:nvPr>
        </p:nvSpPr>
        <p:spPr>
          <a:xfrm>
            <a:off x="1559446" y="4206073"/>
            <a:ext cx="9070848" cy="457201"/>
          </a:xfrm>
        </p:spPr>
        <p:txBody>
          <a:bodyPr/>
          <a:lstStyle/>
          <a:p>
            <a:r>
              <a:rPr lang="en-US" b="1" dirty="0"/>
              <a:t>ACKNOWLEDGEMENTS </a:t>
            </a:r>
          </a:p>
          <a:p>
            <a:endParaRPr lang="en-US" dirty="0"/>
          </a:p>
        </p:txBody>
      </p:sp>
      <p:sp>
        <p:nvSpPr>
          <p:cNvPr id="4" name="Slide Number Placeholder 3">
            <a:extLst>
              <a:ext uri="{FF2B5EF4-FFF2-40B4-BE49-F238E27FC236}">
                <a16:creationId xmlns:a16="http://schemas.microsoft.com/office/drawing/2014/main" id="{4C8F6C12-73EB-CE40-AA78-C894D31BD71C}"/>
              </a:ext>
            </a:extLst>
          </p:cNvPr>
          <p:cNvSpPr>
            <a:spLocks noGrp="1"/>
          </p:cNvSpPr>
          <p:nvPr>
            <p:ph type="sldNum" sz="quarter" idx="12"/>
          </p:nvPr>
        </p:nvSpPr>
        <p:spPr/>
        <p:txBody>
          <a:bodyPr/>
          <a:lstStyle/>
          <a:p>
            <a:fld id="{4FAB73BC-B049-4115-A692-8D63A059BFB8}" type="slidenum">
              <a:rPr lang="en-US" smtClean="0"/>
              <a:pPr/>
              <a:t>134</a:t>
            </a:fld>
            <a:endParaRPr lang="en-US" dirty="0"/>
          </a:p>
        </p:txBody>
      </p:sp>
    </p:spTree>
    <p:extLst>
      <p:ext uri="{BB962C8B-B14F-4D97-AF65-F5344CB8AC3E}">
        <p14:creationId xmlns:p14="http://schemas.microsoft.com/office/powerpoint/2010/main" val="3650353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72E1F-EA75-4CF2-BB92-64E66D13FAF6}"/>
              </a:ext>
            </a:extLst>
          </p:cNvPr>
          <p:cNvSpPr>
            <a:spLocks noGrp="1"/>
          </p:cNvSpPr>
          <p:nvPr>
            <p:ph type="title"/>
          </p:nvPr>
        </p:nvSpPr>
        <p:spPr>
          <a:xfrm>
            <a:off x="576197" y="630068"/>
            <a:ext cx="9922701" cy="885581"/>
          </a:xfrm>
        </p:spPr>
        <p:txBody>
          <a:bodyPr>
            <a:normAutofit/>
          </a:bodyPr>
          <a:lstStyle/>
          <a:p>
            <a:r>
              <a:rPr lang="en-US" sz="2800" dirty="0"/>
              <a:t>PROJECT CREATORS, COMPILERS, AND ASSEMBLERS </a:t>
            </a:r>
            <a:br>
              <a:rPr lang="en-US" sz="2800" dirty="0"/>
            </a:br>
            <a:endParaRPr lang="en-US" sz="2800" dirty="0"/>
          </a:p>
        </p:txBody>
      </p:sp>
      <p:sp>
        <p:nvSpPr>
          <p:cNvPr id="3" name="Content Placeholder 2">
            <a:extLst>
              <a:ext uri="{FF2B5EF4-FFF2-40B4-BE49-F238E27FC236}">
                <a16:creationId xmlns:a16="http://schemas.microsoft.com/office/drawing/2014/main" id="{79FA3885-80D5-4756-ABDF-266CBBF64804}"/>
              </a:ext>
            </a:extLst>
          </p:cNvPr>
          <p:cNvSpPr>
            <a:spLocks noGrp="1"/>
          </p:cNvSpPr>
          <p:nvPr>
            <p:ph idx="1"/>
          </p:nvPr>
        </p:nvSpPr>
        <p:spPr>
          <a:xfrm>
            <a:off x="576197" y="1486830"/>
            <a:ext cx="10774470" cy="4928992"/>
          </a:xfrm>
        </p:spPr>
        <p:txBody>
          <a:bodyPr>
            <a:noAutofit/>
          </a:bodyPr>
          <a:lstStyle/>
          <a:p>
            <a:pPr marL="0" indent="0">
              <a:buNone/>
            </a:pPr>
            <a:r>
              <a:rPr lang="en-US" sz="1400" b="1" u="sng" dirty="0"/>
              <a:t>Amherst County Museum and Historical Society</a:t>
            </a:r>
            <a:r>
              <a:rPr lang="en-US" sz="1400" b="1" dirty="0"/>
              <a:t>:</a:t>
            </a:r>
          </a:p>
          <a:p>
            <a:pPr marL="0" indent="0">
              <a:buNone/>
            </a:pPr>
            <a:r>
              <a:rPr lang="en-US" sz="1400" b="1" dirty="0"/>
              <a:t>Director:  </a:t>
            </a:r>
            <a:r>
              <a:rPr lang="en-US" sz="1400" dirty="0"/>
              <a:t>Octavia Starbuck </a:t>
            </a:r>
          </a:p>
          <a:p>
            <a:pPr marL="0" indent="0">
              <a:buNone/>
            </a:pPr>
            <a:r>
              <a:rPr lang="en-US" sz="1400" b="1" dirty="0"/>
              <a:t>Executive Board of Directors: </a:t>
            </a:r>
            <a:r>
              <a:rPr lang="en-US" sz="1400" dirty="0"/>
              <a:t>Cynthia Hicks, president; Faye Brown, Ellen Craig, Grady Davis, Midge Elliot, Judy Faris, Jo Woods. </a:t>
            </a:r>
          </a:p>
          <a:p>
            <a:pPr marL="0" indent="0">
              <a:buNone/>
            </a:pPr>
            <a:r>
              <a:rPr lang="en-US" sz="1400" b="1" dirty="0"/>
              <a:t>Program Committee:  </a:t>
            </a:r>
            <a:r>
              <a:rPr lang="en-US" sz="1400" dirty="0"/>
              <a:t>Judy Faris, chair; Mary </a:t>
            </a:r>
            <a:r>
              <a:rPr lang="en-US" sz="1400" dirty="0" err="1"/>
              <a:t>Brugh</a:t>
            </a:r>
            <a:r>
              <a:rPr lang="en-US" sz="1400" dirty="0"/>
              <a:t>, Ellen Craig, Midge Elliott, Sandi Esposito, Lynn Kable, Octavia Starbuck </a:t>
            </a:r>
          </a:p>
          <a:p>
            <a:pPr marL="0" indent="0">
              <a:buNone/>
            </a:pPr>
            <a:endParaRPr lang="en-US" sz="1400" b="1" dirty="0"/>
          </a:p>
          <a:p>
            <a:pPr marL="0" indent="0">
              <a:buNone/>
            </a:pPr>
            <a:r>
              <a:rPr lang="en-US" sz="1400" b="1" dirty="0"/>
              <a:t>AGAR </a:t>
            </a:r>
          </a:p>
          <a:p>
            <a:pPr marL="0" indent="0">
              <a:buNone/>
            </a:pPr>
            <a:r>
              <a:rPr lang="en-US" sz="1400" b="1" dirty="0"/>
              <a:t>Board of Directors:  </a:t>
            </a:r>
            <a:r>
              <a:rPr lang="en-US" sz="1400" dirty="0" err="1"/>
              <a:t>Melodie</a:t>
            </a:r>
            <a:r>
              <a:rPr lang="en-US" sz="1400" dirty="0"/>
              <a:t> Fletcher, Lynn Hanson, Jane Hollinsworth, James Hubbard, Lawrence </a:t>
            </a:r>
            <a:r>
              <a:rPr lang="en-US" sz="1400" dirty="0" err="1"/>
              <a:t>Janow</a:t>
            </a:r>
            <a:r>
              <a:rPr lang="en-US" sz="1400" dirty="0"/>
              <a:t>, Lynn Kable, Ned Kable, Donna Meeks, Amy Moody, Julia Paris, Marcia Robertson</a:t>
            </a:r>
          </a:p>
          <a:p>
            <a:pPr marL="0" indent="0">
              <a:buNone/>
            </a:pPr>
            <a:endParaRPr lang="en-US" sz="1400" b="1" dirty="0"/>
          </a:p>
          <a:p>
            <a:pPr marL="0" indent="0">
              <a:buNone/>
            </a:pPr>
            <a:r>
              <a:rPr lang="en-US" sz="1400" b="1" dirty="0"/>
              <a:t>Photo Exhibit and ESL Exhibit Designer:  </a:t>
            </a:r>
            <a:r>
              <a:rPr lang="en-US" sz="1400" dirty="0"/>
              <a:t>Donna Meeks, AGAR</a:t>
            </a:r>
            <a:endParaRPr lang="en-US" sz="1400" b="1" dirty="0"/>
          </a:p>
          <a:p>
            <a:pPr marL="0" indent="0">
              <a:buNone/>
            </a:pPr>
            <a:r>
              <a:rPr lang="en-US" sz="1400" b="1" dirty="0"/>
              <a:t>Exhibit Installation: </a:t>
            </a:r>
            <a:r>
              <a:rPr lang="en-US" sz="1400" dirty="0"/>
              <a:t>Octavia Starbuck, Amherst Glebe Arts Response, Inc. (AGAR) </a:t>
            </a:r>
          </a:p>
          <a:p>
            <a:pPr marL="0" indent="0">
              <a:buNone/>
            </a:pPr>
            <a:r>
              <a:rPr lang="en-US" sz="1400" b="1" dirty="0"/>
              <a:t>Photos, Labels, Bios: </a:t>
            </a:r>
            <a:r>
              <a:rPr lang="en-US" sz="1400" dirty="0" err="1"/>
              <a:t>Melodie</a:t>
            </a:r>
            <a:r>
              <a:rPr lang="en-US" sz="1400" dirty="0"/>
              <a:t> Fletcher, Beverly Jones, Lynn Kable, Ned Kable, Donna Meeks, Marcia Robertson, Charlene Ryan,   </a:t>
            </a:r>
          </a:p>
          <a:p>
            <a:pPr marL="0" indent="0">
              <a:buNone/>
            </a:pPr>
            <a:r>
              <a:rPr lang="en-US" sz="1400" b="1" dirty="0"/>
              <a:t>Sweet Briar College:  </a:t>
            </a:r>
            <a:r>
              <a:rPr lang="en-US" sz="1400" dirty="0"/>
              <a:t>Historic photos: Dawn Gatewood and Amy </a:t>
            </a:r>
            <a:r>
              <a:rPr lang="en-US" sz="1400" dirty="0" err="1"/>
              <a:t>Ostroth</a:t>
            </a:r>
            <a:endParaRPr lang="en-US" sz="1400" b="1" dirty="0"/>
          </a:p>
        </p:txBody>
      </p:sp>
      <p:sp>
        <p:nvSpPr>
          <p:cNvPr id="4" name="Slide Number Placeholder 3">
            <a:extLst>
              <a:ext uri="{FF2B5EF4-FFF2-40B4-BE49-F238E27FC236}">
                <a16:creationId xmlns:a16="http://schemas.microsoft.com/office/drawing/2014/main" id="{3B0F9FC5-C021-F047-A8CE-9417E947E72D}"/>
              </a:ext>
            </a:extLst>
          </p:cNvPr>
          <p:cNvSpPr>
            <a:spLocks noGrp="1"/>
          </p:cNvSpPr>
          <p:nvPr>
            <p:ph type="sldNum" sz="quarter" idx="12"/>
          </p:nvPr>
        </p:nvSpPr>
        <p:spPr/>
        <p:txBody>
          <a:bodyPr/>
          <a:lstStyle/>
          <a:p>
            <a:fld id="{4FAB73BC-B049-4115-A692-8D63A059BFB8}" type="slidenum">
              <a:rPr lang="en-US" smtClean="0"/>
              <a:pPr/>
              <a:t>135</a:t>
            </a:fld>
            <a:endParaRPr lang="en-US" dirty="0"/>
          </a:p>
        </p:txBody>
      </p:sp>
    </p:spTree>
    <p:extLst>
      <p:ext uri="{BB962C8B-B14F-4D97-AF65-F5344CB8AC3E}">
        <p14:creationId xmlns:p14="http://schemas.microsoft.com/office/powerpoint/2010/main" val="1623788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859F-3F11-434C-8549-4EE4744B49E3}"/>
              </a:ext>
            </a:extLst>
          </p:cNvPr>
          <p:cNvSpPr>
            <a:spLocks noGrp="1"/>
          </p:cNvSpPr>
          <p:nvPr>
            <p:ph type="title"/>
          </p:nvPr>
        </p:nvSpPr>
        <p:spPr>
          <a:xfrm rot="10800000" flipV="1">
            <a:off x="1302708" y="407414"/>
            <a:ext cx="9822492" cy="831092"/>
          </a:xfrm>
        </p:spPr>
        <p:txBody>
          <a:bodyPr>
            <a:normAutofit/>
          </a:bodyPr>
          <a:lstStyle/>
          <a:p>
            <a:pPr algn="ctr"/>
            <a:r>
              <a:rPr lang="en-US" sz="4000" dirty="0"/>
              <a:t>THE ARTISTS AND THEIR WORKS</a:t>
            </a:r>
          </a:p>
        </p:txBody>
      </p:sp>
      <p:sp>
        <p:nvSpPr>
          <p:cNvPr id="3" name="Content Placeholder 2">
            <a:extLst>
              <a:ext uri="{FF2B5EF4-FFF2-40B4-BE49-F238E27FC236}">
                <a16:creationId xmlns:a16="http://schemas.microsoft.com/office/drawing/2014/main" id="{5CDC05B8-76AD-4815-B8A5-17EABE943B82}"/>
              </a:ext>
            </a:extLst>
          </p:cNvPr>
          <p:cNvSpPr>
            <a:spLocks noGrp="1"/>
          </p:cNvSpPr>
          <p:nvPr>
            <p:ph idx="1"/>
          </p:nvPr>
        </p:nvSpPr>
        <p:spPr>
          <a:xfrm>
            <a:off x="977030" y="1188093"/>
            <a:ext cx="10148170" cy="5139555"/>
          </a:xfrm>
        </p:spPr>
        <p:txBody>
          <a:bodyPr>
            <a:noAutofit/>
          </a:bodyPr>
          <a:lstStyle/>
          <a:p>
            <a:r>
              <a:rPr lang="en-US" sz="1200" dirty="0"/>
              <a:t>THE ARTISTS AND THEIR WORKS (Look up, going clockwise from the door of this room):</a:t>
            </a:r>
          </a:p>
          <a:p>
            <a:r>
              <a:rPr lang="en-US" sz="1200" dirty="0"/>
              <a:t>Nancy </a:t>
            </a:r>
            <a:r>
              <a:rPr lang="en-US" sz="1200" dirty="0" err="1"/>
              <a:t>McDearmon</a:t>
            </a:r>
            <a:r>
              <a:rPr lang="en-US" sz="1200" dirty="0"/>
              <a:t> for many years did her painting while raising children and working as the exhibit manager for all the galleries at Sweet Briar College. Now retired, Nancy has an exhibit of her own through September 28, 2020, titled “Send in the Clowns: The Power of Words,” in Sweet Briar’s Vaulted Gallery in Mary Helen Cochran Library. The show moves in October to the Academy Center of the Arts in Lynchburg. Nancy is now painting and exhibiting fulltime except for time spent with a new grandchild! The painting exhibited here was done from Percival’s Island looking South on the James River. </a:t>
            </a:r>
          </a:p>
          <a:p>
            <a:r>
              <a:rPr lang="en-US" sz="1200" dirty="0"/>
              <a:t>Virginia “Ginny” </a:t>
            </a:r>
            <a:r>
              <a:rPr lang="en-US" sz="1200" dirty="0" err="1"/>
              <a:t>Klute</a:t>
            </a:r>
            <a:r>
              <a:rPr lang="en-US" sz="1200" dirty="0"/>
              <a:t> is a professional botanical painter who lived in Amherst for nearly ten years at which time she served on the board of directors of AGAR. During AGAR’s project on Edgar Allan Poe and his poetry, Ginny and the Art Society went to visit Poe’s Garden at the Poe House in Richmond. The plants Ginny painted here are her take on what she saw while there. </a:t>
            </a:r>
          </a:p>
          <a:p>
            <a:r>
              <a:rPr lang="en-US" sz="1200" dirty="0"/>
              <a:t>Queena Stovall (1887-1980) was an American folk artist who was born in Amherst County, Virginia. She was sometimes called “The Grandma Moses of Virginia” because of her famous depiction of everyday events in the lives of both white and black families in rural settings. She was born with the name Emma Serena Dillard. In an entry under her name in WIKIPEDIA, “She received the nickname ‘Queena’ from her grandmother because of the way young children would pronounce ‘Serena’.” She married John Stovall and had nine children. The family lived in Lynchburg, Virginia, during the fall and winter and on a farm near Elon, Virginia, during the spring and summer. Queena began painting at age sixty-two. Her brother convinced her to take an art class at Randolph Macon Woman’s College (now Randolph College) in Lynchburg. Queena’s instructor was Spanish artist Pierre Daura, who encouraged her to stop taking classes and develop her own unique style. Queena painted until the age 80 and created 49 paintings. Her art concerned rural life in Elon. Pictured here are two prints of her work: “Herefords in Winter” (on the left of the big picture quilt on loan from Ellen Craig) and “</a:t>
            </a:r>
            <a:r>
              <a:rPr lang="en-US" sz="1200" dirty="0" err="1"/>
              <a:t>Comp’ny’s</a:t>
            </a:r>
            <a:r>
              <a:rPr lang="en-US" sz="1200" dirty="0"/>
              <a:t> Comin’” (to the right of the quilt on loan from Faye Brown). </a:t>
            </a:r>
          </a:p>
          <a:p>
            <a:r>
              <a:rPr lang="en-US" sz="1200" dirty="0"/>
              <a:t> Terrie Linton (1939-2018) was the Founder of the Amherst Art Society and president for 10 years. She also belonged to the Lynchburg Art Club, was a master gardener, and belonged to the Amherst Woman’s Club. Terrie lived in Amherst for about 18 years. Her paintings, including the murals in the Museum’s permanent collection, were extremely popular in Amherst County. Her watercolors, loaned to AGAR for this exhibit by Charlene Ryan, are of Charlene painting gardens outside the Amherst Museum, and a watercolor of a Rooster. Terrie produced artwork for the Amherst Woman’s Club cookbook, “All Around the Circle,” and the Master Gardeners’ cookbook, “Cooking with the Masters.”</a:t>
            </a:r>
          </a:p>
        </p:txBody>
      </p:sp>
      <p:sp>
        <p:nvSpPr>
          <p:cNvPr id="4" name="Slide Number Placeholder 3">
            <a:extLst>
              <a:ext uri="{FF2B5EF4-FFF2-40B4-BE49-F238E27FC236}">
                <a16:creationId xmlns:a16="http://schemas.microsoft.com/office/drawing/2014/main" id="{6D480DBB-76A9-B544-8FE1-7E51530F630F}"/>
              </a:ext>
            </a:extLst>
          </p:cNvPr>
          <p:cNvSpPr>
            <a:spLocks noGrp="1"/>
          </p:cNvSpPr>
          <p:nvPr>
            <p:ph type="sldNum" sz="quarter" idx="12"/>
          </p:nvPr>
        </p:nvSpPr>
        <p:spPr/>
        <p:txBody>
          <a:bodyPr/>
          <a:lstStyle/>
          <a:p>
            <a:fld id="{4FAB73BC-B049-4115-A692-8D63A059BFB8}" type="slidenum">
              <a:rPr lang="en-US" smtClean="0"/>
              <a:pPr/>
              <a:t>136</a:t>
            </a:fld>
            <a:endParaRPr lang="en-US" dirty="0"/>
          </a:p>
        </p:txBody>
      </p:sp>
    </p:spTree>
    <p:extLst>
      <p:ext uri="{BB962C8B-B14F-4D97-AF65-F5344CB8AC3E}">
        <p14:creationId xmlns:p14="http://schemas.microsoft.com/office/powerpoint/2010/main" val="3734526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F1F7-ACC3-5540-8B42-B9147B1D345A}"/>
              </a:ext>
            </a:extLst>
          </p:cNvPr>
          <p:cNvSpPr>
            <a:spLocks noGrp="1"/>
          </p:cNvSpPr>
          <p:nvPr>
            <p:ph type="title"/>
          </p:nvPr>
        </p:nvSpPr>
        <p:spPr>
          <a:xfrm>
            <a:off x="1066800" y="642594"/>
            <a:ext cx="9701719" cy="476087"/>
          </a:xfrm>
        </p:spPr>
        <p:txBody>
          <a:bodyPr>
            <a:normAutofit/>
          </a:bodyPr>
          <a:lstStyle/>
          <a:p>
            <a:r>
              <a:rPr lang="en-US" sz="2400" dirty="0"/>
              <a:t>EXHIBITS IN THE MAIN MUSEUM September –December 2020</a:t>
            </a:r>
          </a:p>
        </p:txBody>
      </p:sp>
      <p:sp>
        <p:nvSpPr>
          <p:cNvPr id="3" name="Content Placeholder 2">
            <a:extLst>
              <a:ext uri="{FF2B5EF4-FFF2-40B4-BE49-F238E27FC236}">
                <a16:creationId xmlns:a16="http://schemas.microsoft.com/office/drawing/2014/main" id="{4A1EE8EF-141E-3D4B-9029-D616D1C790D3}"/>
              </a:ext>
            </a:extLst>
          </p:cNvPr>
          <p:cNvSpPr>
            <a:spLocks noGrp="1"/>
          </p:cNvSpPr>
          <p:nvPr>
            <p:ph idx="1"/>
          </p:nvPr>
        </p:nvSpPr>
        <p:spPr>
          <a:xfrm>
            <a:off x="810637" y="1274323"/>
            <a:ext cx="10058400" cy="4780172"/>
          </a:xfrm>
        </p:spPr>
        <p:txBody>
          <a:bodyPr>
            <a:normAutofit fontScale="92500" lnSpcReduction="20000"/>
          </a:bodyPr>
          <a:lstStyle/>
          <a:p>
            <a:pPr marL="0" indent="0">
              <a:buNone/>
            </a:pPr>
            <a:r>
              <a:rPr lang="en-US" sz="2600" b="1" dirty="0"/>
              <a:t>BIG CABINET, </a:t>
            </a:r>
            <a:r>
              <a:rPr lang="en-US" sz="2600" dirty="0"/>
              <a:t>to left of entrance door</a:t>
            </a:r>
            <a:endParaRPr lang="en-US" sz="2600" b="1" dirty="0"/>
          </a:p>
          <a:p>
            <a:pPr marL="0" indent="0">
              <a:buNone/>
            </a:pPr>
            <a:r>
              <a:rPr lang="en-US" b="1" dirty="0"/>
              <a:t>TOP SHELF,FROM LEFT TO RIGHT </a:t>
            </a:r>
          </a:p>
          <a:p>
            <a:r>
              <a:rPr lang="en-US" b="1" dirty="0"/>
              <a:t>AGAR Photos of BIG READ events: </a:t>
            </a:r>
            <a:r>
              <a:rPr lang="en-US" dirty="0" err="1"/>
              <a:t>Melodie</a:t>
            </a:r>
            <a:r>
              <a:rPr lang="en-US" dirty="0"/>
              <a:t> Fletcher, Jean Ann Higginbotham and Lynn Kable reading to children at Amherst County Libraries. Sally </a:t>
            </a:r>
            <a:r>
              <a:rPr lang="en-US" dirty="0" err="1"/>
              <a:t>Southall</a:t>
            </a:r>
            <a:r>
              <a:rPr lang="en-US" dirty="0"/>
              <a:t> in role of Emily Dickinson at the Glebe. </a:t>
            </a:r>
            <a:r>
              <a:rPr lang="en-US" b="1" dirty="0"/>
              <a:t>Video Jacket of “The Three Schools Project” (2010):</a:t>
            </a:r>
            <a:r>
              <a:rPr lang="en-US" dirty="0"/>
              <a:t> First-person interviews from Bear Mountain Mission School, Amherst Training School, and Clifford School. Principal investigator Lynn Kable; video and editing by Mia Magruder. </a:t>
            </a:r>
          </a:p>
          <a:p>
            <a:r>
              <a:rPr lang="en-US" b="1" dirty="0"/>
              <a:t>TOP SHELF, RIGHT: </a:t>
            </a:r>
            <a:r>
              <a:rPr lang="en-US" dirty="0"/>
              <a:t>Amherst Health Department office memorabilia and photos property of late Rachel Babcock (lent by Debbie </a:t>
            </a:r>
            <a:r>
              <a:rPr lang="en-US" dirty="0" err="1"/>
              <a:t>Habel</a:t>
            </a:r>
            <a:r>
              <a:rPr lang="en-US" dirty="0"/>
              <a:t>). Photos of Dr. Joanna Harris and staff of Health Department over the years.</a:t>
            </a:r>
          </a:p>
          <a:p>
            <a:pPr marL="0" indent="0">
              <a:buNone/>
            </a:pPr>
            <a:r>
              <a:rPr lang="en-US" b="1" dirty="0"/>
              <a:t>MIDDLE SHELF, FROM LEFT TO RIGHT </a:t>
            </a:r>
            <a:endParaRPr lang="en-US" dirty="0"/>
          </a:p>
          <a:p>
            <a:pPr marL="0" indent="0">
              <a:buNone/>
            </a:pPr>
            <a:r>
              <a:rPr lang="en-US" b="1" dirty="0"/>
              <a:t>• Memorabilia and poems by </a:t>
            </a:r>
            <a:r>
              <a:rPr lang="en-US" b="1" dirty="0" err="1"/>
              <a:t>Karenne</a:t>
            </a:r>
            <a:r>
              <a:rPr lang="en-US" b="1" dirty="0"/>
              <a:t> Wood, PhD, poet and Monacan historian: </a:t>
            </a:r>
            <a:r>
              <a:rPr lang="en-US" dirty="0"/>
              <a:t>Director of the Virginia Indian Program at the Virginia Foundation of Humanities. Permission to show poems granted by her daughter Adrienne Brown. </a:t>
            </a:r>
          </a:p>
          <a:p>
            <a:pPr marL="0" indent="0">
              <a:buNone/>
            </a:pPr>
            <a:r>
              <a:rPr lang="en-US" b="1" dirty="0"/>
              <a:t>• Baskets by Bertie Branham: </a:t>
            </a:r>
            <a:r>
              <a:rPr lang="en-US" dirty="0"/>
              <a:t>Mrs. Branham sat many days telling tourists about Monacan history and culture at the Natural Bridge Monacan Village. Baskets on loan by Judy Branham and Lynn Kable. </a:t>
            </a:r>
          </a:p>
          <a:p>
            <a:pPr marL="0" indent="0">
              <a:buNone/>
            </a:pPr>
            <a:r>
              <a:rPr lang="en-US" b="1" dirty="0"/>
              <a:t>• Moccasins and photos of Chief Sharon Bryant: </a:t>
            </a:r>
            <a:r>
              <a:rPr lang="en-US" dirty="0"/>
              <a:t>Items on loan by her sister Brenda Garrison. </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4A7175C-589D-2248-A5C1-DF302F10F179}"/>
              </a:ext>
            </a:extLst>
          </p:cNvPr>
          <p:cNvSpPr>
            <a:spLocks noGrp="1"/>
          </p:cNvSpPr>
          <p:nvPr>
            <p:ph type="sldNum" sz="quarter" idx="12"/>
          </p:nvPr>
        </p:nvSpPr>
        <p:spPr/>
        <p:txBody>
          <a:bodyPr/>
          <a:lstStyle/>
          <a:p>
            <a:fld id="{4FAB73BC-B049-4115-A692-8D63A059BFB8}" type="slidenum">
              <a:rPr lang="en-US" smtClean="0"/>
              <a:pPr/>
              <a:t>137</a:t>
            </a:fld>
            <a:endParaRPr lang="en-US" dirty="0"/>
          </a:p>
        </p:txBody>
      </p:sp>
    </p:spTree>
    <p:extLst>
      <p:ext uri="{BB962C8B-B14F-4D97-AF65-F5344CB8AC3E}">
        <p14:creationId xmlns:p14="http://schemas.microsoft.com/office/powerpoint/2010/main" val="2912387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F5DC-4B03-8040-804C-5DF3DBAC5779}"/>
              </a:ext>
            </a:extLst>
          </p:cNvPr>
          <p:cNvSpPr>
            <a:spLocks noGrp="1"/>
          </p:cNvSpPr>
          <p:nvPr>
            <p:ph type="title"/>
          </p:nvPr>
        </p:nvSpPr>
        <p:spPr>
          <a:xfrm>
            <a:off x="1083013" y="525862"/>
            <a:ext cx="10058400" cy="1371600"/>
          </a:xfrm>
        </p:spPr>
        <p:txBody>
          <a:bodyPr>
            <a:normAutofit/>
          </a:bodyPr>
          <a:lstStyle/>
          <a:p>
            <a:r>
              <a:rPr lang="en-US" sz="3200" dirty="0"/>
              <a:t>BIG CABINET - LOWER SHELF</a:t>
            </a:r>
          </a:p>
        </p:txBody>
      </p:sp>
      <p:sp>
        <p:nvSpPr>
          <p:cNvPr id="3" name="Content Placeholder 2">
            <a:extLst>
              <a:ext uri="{FF2B5EF4-FFF2-40B4-BE49-F238E27FC236}">
                <a16:creationId xmlns:a16="http://schemas.microsoft.com/office/drawing/2014/main" id="{3A9267AF-B0C8-654E-A59E-5E0851217A53}"/>
              </a:ext>
            </a:extLst>
          </p:cNvPr>
          <p:cNvSpPr>
            <a:spLocks noGrp="1"/>
          </p:cNvSpPr>
          <p:nvPr>
            <p:ph idx="1"/>
          </p:nvPr>
        </p:nvSpPr>
        <p:spPr>
          <a:xfrm>
            <a:off x="998705" y="1636193"/>
            <a:ext cx="10071371" cy="4394956"/>
          </a:xfrm>
        </p:spPr>
        <p:txBody>
          <a:bodyPr>
            <a:normAutofit fontScale="25000" lnSpcReduction="20000"/>
          </a:bodyPr>
          <a:lstStyle/>
          <a:p>
            <a:pPr marL="0" indent="0">
              <a:buNone/>
            </a:pPr>
            <a:r>
              <a:rPr lang="en-US" sz="4500" dirty="0"/>
              <a:t>BOTTOM SHELF:</a:t>
            </a:r>
          </a:p>
          <a:p>
            <a:pPr marL="0" indent="0">
              <a:buNone/>
            </a:pPr>
            <a:r>
              <a:rPr lang="en-US" sz="5600" b="1" dirty="0"/>
              <a:t>Books by Amherst County Authors: </a:t>
            </a:r>
            <a:r>
              <a:rPr lang="en-US" sz="5600" dirty="0"/>
              <a:t>• “Amherst from Taverns to a Town,” by Robert C. </a:t>
            </a:r>
            <a:r>
              <a:rPr lang="en-US" sz="5600" dirty="0" err="1"/>
              <a:t>Wimer</a:t>
            </a:r>
            <a:r>
              <a:rPr lang="en-US" sz="5600" dirty="0"/>
              <a:t> and Leah Settle Gibbs</a:t>
            </a:r>
          </a:p>
          <a:p>
            <a:pPr marL="0" indent="0">
              <a:buNone/>
            </a:pPr>
            <a:r>
              <a:rPr lang="en-US" sz="5600" dirty="0"/>
              <a:t>• “In the Shadow of Tobacco Roe Mountain,” by Florence Nixon</a:t>
            </a:r>
          </a:p>
          <a:p>
            <a:pPr marL="0" indent="0">
              <a:buNone/>
            </a:pPr>
            <a:r>
              <a:rPr lang="en-US" sz="5600" dirty="0"/>
              <a:t>• “Rose’s Garden,” by Carrie Brown</a:t>
            </a:r>
          </a:p>
          <a:p>
            <a:pPr marL="0" indent="0">
              <a:buNone/>
            </a:pPr>
            <a:r>
              <a:rPr lang="en-US" sz="5600" dirty="0"/>
              <a:t>• “The Hat Box Baby,” by Carrie Brown</a:t>
            </a:r>
          </a:p>
          <a:p>
            <a:pPr marL="0" indent="0">
              <a:buNone/>
            </a:pPr>
            <a:r>
              <a:rPr lang="en-US" sz="5600" dirty="0"/>
              <a:t>• “Markings on Earth,” by </a:t>
            </a:r>
            <a:r>
              <a:rPr lang="en-US" sz="5600" dirty="0" err="1"/>
              <a:t>Kareene</a:t>
            </a:r>
            <a:r>
              <a:rPr lang="en-US" sz="5600" dirty="0"/>
              <a:t> Wood</a:t>
            </a:r>
          </a:p>
          <a:p>
            <a:pPr marL="0" indent="0">
              <a:buNone/>
            </a:pPr>
            <a:r>
              <a:rPr lang="en-US" sz="5600" dirty="0"/>
              <a:t>• “The Monacan Indians: Our Story,” by </a:t>
            </a:r>
            <a:r>
              <a:rPr lang="en-US" sz="5600" dirty="0" err="1"/>
              <a:t>Kareene</a:t>
            </a:r>
            <a:r>
              <a:rPr lang="en-US" sz="5600" dirty="0"/>
              <a:t> Wood and Diane Shields</a:t>
            </a:r>
          </a:p>
          <a:p>
            <a:pPr marL="0" indent="0">
              <a:buNone/>
            </a:pPr>
            <a:r>
              <a:rPr lang="en-US" sz="5600" dirty="0"/>
              <a:t>• “Black Herman and the Rucker Family,” article by Lynn Kable, Lynch’s Ferry magazine, Spring/Sum. 2019, p. 20-25</a:t>
            </a:r>
          </a:p>
          <a:p>
            <a:pPr marL="0" indent="0">
              <a:buNone/>
            </a:pPr>
            <a:r>
              <a:rPr lang="en-US" sz="5600" dirty="0"/>
              <a:t>• “Sunday Drives,” by Margaret G. Myers and Ann H. Rucker</a:t>
            </a:r>
          </a:p>
          <a:p>
            <a:pPr marL="0" indent="0">
              <a:buNone/>
            </a:pPr>
            <a:r>
              <a:rPr lang="en-US" sz="5600" dirty="0"/>
              <a:t>• “Homeland,” by LuAnn Keener-</a:t>
            </a:r>
            <a:r>
              <a:rPr lang="en-US" sz="5600" dirty="0" err="1"/>
              <a:t>Mikenas</a:t>
            </a:r>
            <a:endParaRPr lang="en-US" sz="5600" dirty="0"/>
          </a:p>
          <a:p>
            <a:pPr marL="0" indent="0">
              <a:buNone/>
            </a:pPr>
            <a:r>
              <a:rPr lang="en-US" sz="5600" dirty="0"/>
              <a:t>• “A Rhyming Spree,” by Violet Allen with illustrations by Ann Percy</a:t>
            </a:r>
          </a:p>
          <a:p>
            <a:pPr marL="0" indent="0">
              <a:buNone/>
            </a:pPr>
            <a:r>
              <a:rPr lang="en-US" sz="5600" dirty="0"/>
              <a:t>• “</a:t>
            </a:r>
            <a:r>
              <a:rPr lang="en-US" sz="5600" dirty="0" err="1"/>
              <a:t>Hospitalyrics</a:t>
            </a:r>
            <a:r>
              <a:rPr lang="en-US" sz="5600" dirty="0"/>
              <a:t>,” by </a:t>
            </a:r>
            <a:r>
              <a:rPr lang="en-US" sz="5600" dirty="0" err="1"/>
              <a:t>Volet</a:t>
            </a:r>
            <a:r>
              <a:rPr lang="en-US" sz="5600" dirty="0"/>
              <a:t> Allen with illustrations by Ann Percy</a:t>
            </a:r>
          </a:p>
          <a:p>
            <a:pPr marL="0" indent="0">
              <a:buNone/>
            </a:pPr>
            <a:r>
              <a:rPr lang="en-US" sz="5600" dirty="0"/>
              <a:t>• “A Little Slice of Heaven: A Celebration of Faith, Family, Perseverance, and Pie” by Angela Woodruff </a:t>
            </a:r>
            <a:r>
              <a:rPr lang="en-US" sz="5600" dirty="0" err="1"/>
              <a:t>Scott,with</a:t>
            </a:r>
            <a:r>
              <a:rPr lang="en-US" sz="5600" dirty="0"/>
              <a:t> photos of Woodruff’s Café and Pie Shop on loan by Angela Woodruff Scott</a:t>
            </a:r>
          </a:p>
          <a:p>
            <a:pPr marL="0" indent="0">
              <a:buNone/>
            </a:pPr>
            <a:r>
              <a:rPr lang="en-US" sz="5600" dirty="0"/>
              <a:t> </a:t>
            </a:r>
            <a:br>
              <a:rPr lang="en-US" dirty="0"/>
            </a:br>
            <a:endParaRPr lang="en-US" dirty="0"/>
          </a:p>
        </p:txBody>
      </p:sp>
      <p:sp>
        <p:nvSpPr>
          <p:cNvPr id="4" name="Slide Number Placeholder 3">
            <a:extLst>
              <a:ext uri="{FF2B5EF4-FFF2-40B4-BE49-F238E27FC236}">
                <a16:creationId xmlns:a16="http://schemas.microsoft.com/office/drawing/2014/main" id="{A42E80FA-AC23-554A-8BBD-05FABA37EC06}"/>
              </a:ext>
            </a:extLst>
          </p:cNvPr>
          <p:cNvSpPr>
            <a:spLocks noGrp="1"/>
          </p:cNvSpPr>
          <p:nvPr>
            <p:ph type="sldNum" sz="quarter" idx="12"/>
          </p:nvPr>
        </p:nvSpPr>
        <p:spPr/>
        <p:txBody>
          <a:bodyPr/>
          <a:lstStyle/>
          <a:p>
            <a:fld id="{4FAB73BC-B049-4115-A692-8D63A059BFB8}" type="slidenum">
              <a:rPr lang="en-US" smtClean="0"/>
              <a:pPr/>
              <a:t>138</a:t>
            </a:fld>
            <a:endParaRPr lang="en-US" dirty="0"/>
          </a:p>
        </p:txBody>
      </p:sp>
    </p:spTree>
    <p:extLst>
      <p:ext uri="{BB962C8B-B14F-4D97-AF65-F5344CB8AC3E}">
        <p14:creationId xmlns:p14="http://schemas.microsoft.com/office/powerpoint/2010/main" val="599105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592BE-F94D-4796-8D52-444C64C10EFE}"/>
              </a:ext>
            </a:extLst>
          </p:cNvPr>
          <p:cNvSpPr txBox="1"/>
          <p:nvPr/>
        </p:nvSpPr>
        <p:spPr>
          <a:xfrm>
            <a:off x="626302" y="0"/>
            <a:ext cx="11148165" cy="7909858"/>
          </a:xfrm>
          <a:prstGeom prst="rect">
            <a:avLst/>
          </a:prstGeom>
          <a:noFill/>
        </p:spPr>
        <p:txBody>
          <a:bodyPr wrap="square">
            <a:spAutoFit/>
          </a:bodyPr>
          <a:lstStyle/>
          <a:p>
            <a:endParaRPr lang="en-US" sz="1200" b="1" dirty="0"/>
          </a:p>
          <a:p>
            <a:endParaRPr lang="en-US" sz="1200" b="1" dirty="0"/>
          </a:p>
          <a:p>
            <a:r>
              <a:rPr lang="en-US" sz="2800" b="1" dirty="0"/>
              <a:t>THE EXHIBITS AS DISPLAYED AT MUSEUM  (continued)</a:t>
            </a:r>
          </a:p>
          <a:p>
            <a:endParaRPr lang="en-US" sz="1200" b="1" dirty="0"/>
          </a:p>
          <a:p>
            <a:endParaRPr lang="en-US" sz="1200" b="1" dirty="0"/>
          </a:p>
          <a:p>
            <a:r>
              <a:rPr lang="en-US" sz="1200" b="1" dirty="0"/>
              <a:t>CENTER TABLE</a:t>
            </a:r>
          </a:p>
          <a:p>
            <a:r>
              <a:rPr lang="en-US" sz="1200" dirty="0"/>
              <a:t> •“Amherst Officials Strike Snag Assessing Women,” The Times Dispatch (Richmond, VA), April 7 (year unknown) </a:t>
            </a:r>
          </a:p>
          <a:p>
            <a:r>
              <a:rPr lang="en-US" sz="1200" dirty="0"/>
              <a:t>•“Is an ERA Victory in Virginia’s Future?,” by Donna Lucey, </a:t>
            </a:r>
            <a:r>
              <a:rPr lang="en-US" sz="1200" i="1" dirty="0"/>
              <a:t>The New-Era Progress, </a:t>
            </a:r>
            <a:r>
              <a:rPr lang="en-US" sz="1200" dirty="0"/>
              <a:t>January 19, 2020 •“Amherst Boards to be run by Women,” by Justin </a:t>
            </a:r>
            <a:r>
              <a:rPr lang="en-US" sz="1200" dirty="0" err="1"/>
              <a:t>Faulconer</a:t>
            </a:r>
            <a:r>
              <a:rPr lang="en-US" sz="1200" dirty="0"/>
              <a:t>, </a:t>
            </a:r>
            <a:r>
              <a:rPr lang="en-US" sz="1200" i="1" dirty="0"/>
              <a:t>The New-Era Progress </a:t>
            </a:r>
          </a:p>
          <a:p>
            <a:r>
              <a:rPr lang="en-US" sz="1200" dirty="0"/>
              <a:t>•“Short Shift,” by Manning Long, Amherst County Museum and Historical Society archives with dust cover on loan by John McFadden </a:t>
            </a:r>
          </a:p>
          <a:p>
            <a:r>
              <a:rPr lang="en-US" sz="1200" dirty="0"/>
              <a:t>•Photograph of author and artist by Manning Long </a:t>
            </a:r>
          </a:p>
          <a:p>
            <a:endParaRPr lang="en-US" sz="1200" dirty="0"/>
          </a:p>
          <a:p>
            <a:r>
              <a:rPr lang="en-US" sz="1200" b="1" dirty="0"/>
              <a:t>REGALIA OF CHIEF SHARON BRYANT:</a:t>
            </a:r>
          </a:p>
          <a:p>
            <a:pPr marL="171450" indent="-171450">
              <a:buFont typeface="Arial" panose="020B0604020202020204" pitchFamily="34" charset="0"/>
              <a:buChar char="•"/>
            </a:pPr>
            <a:r>
              <a:rPr lang="en-US" sz="1200" b="1" dirty="0"/>
              <a:t> </a:t>
            </a:r>
            <a:r>
              <a:rPr lang="en-US" sz="1200" dirty="0"/>
              <a:t>Chief Sharon Bryant wore this beautiful dress and shawl on ceremonial occasions including the annual Monacan Powwows. On loan from Brenda Garrison, the Chief’s sister.</a:t>
            </a:r>
          </a:p>
          <a:p>
            <a:endParaRPr lang="en-US" sz="1200" dirty="0"/>
          </a:p>
          <a:p>
            <a:r>
              <a:rPr lang="en-US" sz="1200" b="1" dirty="0"/>
              <a:t>QUILT WALL OF PHOTOS </a:t>
            </a:r>
          </a:p>
          <a:p>
            <a:r>
              <a:rPr lang="en-US" sz="1200" dirty="0"/>
              <a:t>•Women who lived between 1920 and 2020 whose lives and work made a positive difference in some way to the County and to us today. </a:t>
            </a:r>
          </a:p>
          <a:p>
            <a:endParaRPr lang="en-US" sz="1200" dirty="0"/>
          </a:p>
          <a:p>
            <a:r>
              <a:rPr lang="en-US" sz="1200" b="1" dirty="0"/>
              <a:t>SMALL CABINET IN FRONT OF QUILT </a:t>
            </a:r>
          </a:p>
          <a:p>
            <a:r>
              <a:rPr lang="en-US" sz="1200" dirty="0"/>
              <a:t>•Clifford School of Dance: This old dance school was operated in the 1960s by Ella M. Hanson and her daughters Pat and Ella.</a:t>
            </a:r>
          </a:p>
          <a:p>
            <a:r>
              <a:rPr lang="en-US" sz="1200" dirty="0"/>
              <a:t>•Artwork by Mary Jane Oliver Hubbard: Mary Jane exhibits </a:t>
            </a:r>
            <a:r>
              <a:rPr lang="en-US" sz="1200" dirty="0" err="1"/>
              <a:t>regularlly</a:t>
            </a:r>
            <a:r>
              <a:rPr lang="en-US" sz="1200" dirty="0"/>
              <a:t> at the Academy and other galleries in Lynchburg. Her work, currently of cloaks, often has a religious theme based on books of the Bible. </a:t>
            </a:r>
          </a:p>
          <a:p>
            <a:endParaRPr lang="en-US" sz="1200" dirty="0"/>
          </a:p>
          <a:p>
            <a:r>
              <a:rPr lang="en-US" sz="1200" b="1" dirty="0"/>
              <a:t>CHAIR</a:t>
            </a:r>
          </a:p>
          <a:p>
            <a:r>
              <a:rPr lang="en-US" sz="1200" dirty="0"/>
              <a:t>• This antique chair was found near a dumpster on Route 60 by artist </a:t>
            </a:r>
            <a:r>
              <a:rPr lang="en-US" sz="1200" dirty="0" err="1"/>
              <a:t>Suny</a:t>
            </a:r>
            <a:r>
              <a:rPr lang="en-US" sz="1200" dirty="0"/>
              <a:t> Monk. She first painted it white then painted decorations all over. On loan      by the artist.</a:t>
            </a:r>
          </a:p>
          <a:p>
            <a:endParaRPr lang="en-US" sz="1200" dirty="0"/>
          </a:p>
          <a:p>
            <a:r>
              <a:rPr lang="en-US" sz="1200" b="1" dirty="0"/>
              <a:t>DESK ON THE RIGHT</a:t>
            </a:r>
          </a:p>
          <a:p>
            <a:r>
              <a:rPr lang="en-US" sz="1200" b="1" dirty="0"/>
              <a:t> </a:t>
            </a:r>
            <a:r>
              <a:rPr lang="en-US" sz="1200" dirty="0"/>
              <a:t>•Writings and articles about the Amherst Health Department saved by Rachel Babcock, clerk of the Health Department. On loan from her daughter Debbie </a:t>
            </a:r>
            <a:r>
              <a:rPr lang="en-US" sz="1200" dirty="0" err="1"/>
              <a:t>Habel</a:t>
            </a:r>
            <a:r>
              <a:rPr lang="en-US" sz="1200" dirty="0"/>
              <a:t>.</a:t>
            </a:r>
          </a:p>
          <a:p>
            <a:r>
              <a:rPr lang="en-US" sz="1200" dirty="0"/>
              <a:t> •Award from the Amherst County Board of Supervisors to Sherri Snead </a:t>
            </a:r>
            <a:r>
              <a:rPr lang="en-US" sz="1200" dirty="0" err="1"/>
              <a:t>Mcleroy</a:t>
            </a:r>
            <a:r>
              <a:rPr lang="en-US" sz="1200" dirty="0"/>
              <a:t> (pictured); founder and first Director of the Amherst County Museum and Historical Society.</a:t>
            </a:r>
          </a:p>
          <a:p>
            <a:endParaRPr lang="en-US" sz="1200" dirty="0"/>
          </a:p>
          <a:p>
            <a:r>
              <a:rPr lang="en-US" sz="1200" dirty="0"/>
              <a:t> </a:t>
            </a:r>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2" name="Slide Number Placeholder 1">
            <a:extLst>
              <a:ext uri="{FF2B5EF4-FFF2-40B4-BE49-F238E27FC236}">
                <a16:creationId xmlns:a16="http://schemas.microsoft.com/office/drawing/2014/main" id="{540CA768-B9E0-774F-91E3-B412B243B390}"/>
              </a:ext>
            </a:extLst>
          </p:cNvPr>
          <p:cNvSpPr>
            <a:spLocks noGrp="1"/>
          </p:cNvSpPr>
          <p:nvPr>
            <p:ph type="sldNum" sz="quarter" idx="12"/>
          </p:nvPr>
        </p:nvSpPr>
        <p:spPr/>
        <p:txBody>
          <a:bodyPr/>
          <a:lstStyle/>
          <a:p>
            <a:fld id="{4FAB73BC-B049-4115-A692-8D63A059BFB8}" type="slidenum">
              <a:rPr lang="en-US" smtClean="0"/>
              <a:pPr/>
              <a:t>139</a:t>
            </a:fld>
            <a:endParaRPr lang="en-US" dirty="0"/>
          </a:p>
        </p:txBody>
      </p:sp>
    </p:spTree>
    <p:extLst>
      <p:ext uri="{BB962C8B-B14F-4D97-AF65-F5344CB8AC3E}">
        <p14:creationId xmlns:p14="http://schemas.microsoft.com/office/powerpoint/2010/main" val="1862889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78654C-B933-4DE6-B0CD-564C87FDA02C}"/>
              </a:ext>
            </a:extLst>
          </p:cNvPr>
          <p:cNvSpPr txBox="1"/>
          <p:nvPr/>
        </p:nvSpPr>
        <p:spPr>
          <a:xfrm rot="10800000" flipV="1">
            <a:off x="437745" y="644083"/>
            <a:ext cx="11624820" cy="5447645"/>
          </a:xfrm>
          <a:prstGeom prst="rect">
            <a:avLst/>
          </a:prstGeom>
          <a:noFill/>
        </p:spPr>
        <p:txBody>
          <a:bodyPr wrap="square">
            <a:spAutoFit/>
          </a:bodyPr>
          <a:lstStyle/>
          <a:p>
            <a:r>
              <a:rPr lang="en-US" sz="1200" dirty="0"/>
              <a:t> </a:t>
            </a:r>
            <a:r>
              <a:rPr lang="en-US" sz="1200" b="1" dirty="0"/>
              <a:t>EXHIBIT ON THE EQUAL SUFFRAGE LEAGUE</a:t>
            </a:r>
          </a:p>
          <a:p>
            <a:r>
              <a:rPr lang="en-US" sz="1200" dirty="0"/>
              <a:t> •Exhibit and family photos: Recreated by Donna Meeks </a:t>
            </a:r>
          </a:p>
          <a:p>
            <a:r>
              <a:rPr lang="en-US" sz="1200" dirty="0"/>
              <a:t> • Letters: The Library of Virginia, Richmond</a:t>
            </a:r>
          </a:p>
          <a:p>
            <a:r>
              <a:rPr lang="en-US" sz="1200" dirty="0"/>
              <a:t> •Booklet: Written by Donna Meeks and Marcia Robertson, PhD </a:t>
            </a:r>
          </a:p>
          <a:p>
            <a:endParaRPr lang="en-US" sz="1200" dirty="0"/>
          </a:p>
          <a:p>
            <a:r>
              <a:rPr lang="en-US" sz="1200" b="1" dirty="0"/>
              <a:t>AMHERST VILLAGE GARDEN CLUB EXHIBIT </a:t>
            </a:r>
          </a:p>
          <a:p>
            <a:r>
              <a:rPr lang="en-US" sz="1200" dirty="0"/>
              <a:t> •Design: By Yukiko Byrum, who looked through the Museum archives on the Club history</a:t>
            </a:r>
          </a:p>
          <a:p>
            <a:endParaRPr lang="en-US" sz="1200" b="1" dirty="0"/>
          </a:p>
          <a:p>
            <a:endParaRPr lang="en-US" sz="1200" b="1" dirty="0"/>
          </a:p>
          <a:p>
            <a:r>
              <a:rPr lang="en-US" sz="1200" b="1" dirty="0"/>
              <a:t>ITEMS ON LOAN</a:t>
            </a:r>
          </a:p>
          <a:p>
            <a:r>
              <a:rPr lang="en-US" sz="1200" dirty="0"/>
              <a:t>•Materials from the Amherst County Health Department: Debbie </a:t>
            </a:r>
            <a:r>
              <a:rPr lang="en-US" sz="1200" dirty="0" err="1"/>
              <a:t>Habel</a:t>
            </a:r>
            <a:r>
              <a:rPr lang="en-US" sz="1200" dirty="0"/>
              <a:t> loaned the memorabilia of her mother Rachel Babcock, clerk </a:t>
            </a:r>
          </a:p>
          <a:p>
            <a:r>
              <a:rPr lang="en-US" sz="1200" dirty="0"/>
              <a:t>•Monacan Materials: Lenders: Chief Kenneth Branham, Judy Branham, Adrienne Brown, Brenda Garrison, Lynn Kable </a:t>
            </a:r>
          </a:p>
          <a:p>
            <a:r>
              <a:rPr lang="en-US" sz="1200" dirty="0"/>
              <a:t>•Print works of Queena Stovall: The Amherst County Museum Collection</a:t>
            </a:r>
          </a:p>
          <a:p>
            <a:r>
              <a:rPr lang="en-US" sz="1200" dirty="0"/>
              <a:t>•Equal Suffrage League Research and Article: Donna Meeks and Marcia Robertson, PhD</a:t>
            </a:r>
          </a:p>
          <a:p>
            <a:r>
              <a:rPr lang="en-US" sz="1200" dirty="0"/>
              <a:t>•Woodruff Café and Pie Shop photos and memorabilia: The Woodruff Family — Angela Woodruff Scott, Darnell Woodruff Winston, Mary Woodruff •Paintings by Terrie Linton: Charlene Ryan </a:t>
            </a:r>
          </a:p>
          <a:p>
            <a:r>
              <a:rPr lang="en-US" sz="1200" dirty="0"/>
              <a:t>•Paintings by Nancy </a:t>
            </a:r>
            <a:r>
              <a:rPr lang="en-US" sz="1200" dirty="0" err="1"/>
              <a:t>McDearmon</a:t>
            </a:r>
            <a:r>
              <a:rPr lang="en-US" sz="1200" dirty="0"/>
              <a:t> and Virginia </a:t>
            </a:r>
            <a:r>
              <a:rPr lang="en-US" sz="1200" dirty="0" err="1"/>
              <a:t>Klute</a:t>
            </a:r>
            <a:r>
              <a:rPr lang="en-US" sz="1200" dirty="0"/>
              <a:t>: Lynn Kable</a:t>
            </a:r>
          </a:p>
          <a:p>
            <a:r>
              <a:rPr lang="en-US" sz="1200" dirty="0"/>
              <a:t>•Material about the life of Louise Howell: Donna Johnson and the Family of Louise Howell</a:t>
            </a:r>
          </a:p>
          <a:p>
            <a:r>
              <a:rPr lang="en-US" sz="1200" dirty="0"/>
              <a:t>•Material about the life of Bessie Shrader: June Bracken, Frances Bracken, Justin Reitz, and the Family of Bessie Shrader. </a:t>
            </a:r>
          </a:p>
          <a:p>
            <a:r>
              <a:rPr lang="en-US" sz="1200" dirty="0"/>
              <a:t>•Material about the life of Judith Elkins: The Family of Judith Elkins </a:t>
            </a:r>
          </a:p>
          <a:p>
            <a:r>
              <a:rPr lang="en-US" sz="1200" dirty="0"/>
              <a:t>Thank you to all the women who shared their photos and history.</a:t>
            </a:r>
          </a:p>
          <a:p>
            <a:endParaRPr lang="en-US" sz="1200" dirty="0"/>
          </a:p>
          <a:p>
            <a:endParaRPr lang="en-US" sz="1200" dirty="0"/>
          </a:p>
          <a:p>
            <a:pPr algn="ctr"/>
            <a:r>
              <a:rPr lang="en-US" sz="1200" dirty="0"/>
              <a:t>The exhibit (Which actually ran from September through December 29,2020,</a:t>
            </a:r>
          </a:p>
          <a:p>
            <a:pPr algn="ctr"/>
            <a:r>
              <a:rPr lang="en-US" sz="1200" dirty="0"/>
              <a:t> was funded in part by grants to AGAR from the</a:t>
            </a:r>
          </a:p>
          <a:p>
            <a:pPr algn="ctr"/>
            <a:r>
              <a:rPr lang="en-US" sz="1200"/>
              <a:t> Virginia Commission </a:t>
            </a:r>
            <a:r>
              <a:rPr lang="en-US" sz="1200" dirty="0"/>
              <a:t>for the Arts /General Operating Support and Technology Grant, </a:t>
            </a:r>
          </a:p>
          <a:p>
            <a:pPr algn="ctr"/>
            <a:r>
              <a:rPr lang="en-US" sz="1200" dirty="0"/>
              <a:t>by National Endowment for the Humanities, Virginia Humanities CARES, Greater Lynchburg Community Foundation, </a:t>
            </a:r>
          </a:p>
          <a:p>
            <a:pPr algn="ctr"/>
            <a:r>
              <a:rPr lang="en-US" sz="1200" dirty="0"/>
              <a:t>and with program supplies to AGAR through a CARES grant from Amherst County.</a:t>
            </a:r>
          </a:p>
        </p:txBody>
      </p:sp>
      <p:sp>
        <p:nvSpPr>
          <p:cNvPr id="2" name="Slide Number Placeholder 1">
            <a:extLst>
              <a:ext uri="{FF2B5EF4-FFF2-40B4-BE49-F238E27FC236}">
                <a16:creationId xmlns:a16="http://schemas.microsoft.com/office/drawing/2014/main" id="{F9300D13-57AA-1344-AFDF-C6192D02BCC8}"/>
              </a:ext>
            </a:extLst>
          </p:cNvPr>
          <p:cNvSpPr>
            <a:spLocks noGrp="1"/>
          </p:cNvSpPr>
          <p:nvPr>
            <p:ph type="sldNum" sz="quarter" idx="12"/>
          </p:nvPr>
        </p:nvSpPr>
        <p:spPr/>
        <p:txBody>
          <a:bodyPr/>
          <a:lstStyle/>
          <a:p>
            <a:fld id="{4FAB73BC-B049-4115-A692-8D63A059BFB8}" type="slidenum">
              <a:rPr lang="en-US" smtClean="0"/>
              <a:pPr/>
              <a:t>140</a:t>
            </a:fld>
            <a:endParaRPr lang="en-US" dirty="0"/>
          </a:p>
        </p:txBody>
      </p:sp>
    </p:spTree>
    <p:extLst>
      <p:ext uri="{BB962C8B-B14F-4D97-AF65-F5344CB8AC3E}">
        <p14:creationId xmlns:p14="http://schemas.microsoft.com/office/powerpoint/2010/main" val="3223264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2A8C-EDF4-48FC-BFEC-2DFF4FAC0EE0}"/>
              </a:ext>
            </a:extLst>
          </p:cNvPr>
          <p:cNvSpPr>
            <a:spLocks noGrp="1"/>
          </p:cNvSpPr>
          <p:nvPr>
            <p:ph type="title"/>
          </p:nvPr>
        </p:nvSpPr>
        <p:spPr/>
        <p:txBody>
          <a:bodyPr>
            <a:normAutofit fontScale="90000"/>
          </a:bodyPr>
          <a:lstStyle/>
          <a:p>
            <a:r>
              <a:rPr lang="en-US" dirty="0"/>
              <a:t>PANEL DISCUSSION ON “WOMEN VOTING IN AMHERST COUNTY”</a:t>
            </a:r>
          </a:p>
        </p:txBody>
      </p:sp>
      <p:sp>
        <p:nvSpPr>
          <p:cNvPr id="3" name="Content Placeholder 2">
            <a:extLst>
              <a:ext uri="{FF2B5EF4-FFF2-40B4-BE49-F238E27FC236}">
                <a16:creationId xmlns:a16="http://schemas.microsoft.com/office/drawing/2014/main" id="{E9FE21DE-BC62-485C-A518-F382395A43F6}"/>
              </a:ext>
            </a:extLst>
          </p:cNvPr>
          <p:cNvSpPr>
            <a:spLocks noGrp="1"/>
          </p:cNvSpPr>
          <p:nvPr>
            <p:ph idx="1"/>
          </p:nvPr>
        </p:nvSpPr>
        <p:spPr>
          <a:xfrm>
            <a:off x="1066800" y="2014194"/>
            <a:ext cx="10058400" cy="3931920"/>
          </a:xfrm>
        </p:spPr>
        <p:txBody>
          <a:bodyPr>
            <a:normAutofit fontScale="92500" lnSpcReduction="20000"/>
          </a:bodyPr>
          <a:lstStyle/>
          <a:p>
            <a:pPr marL="0" indent="0">
              <a:buNone/>
            </a:pPr>
            <a:r>
              <a:rPr lang="en-US" b="1" dirty="0"/>
              <a:t>WELCOME</a:t>
            </a:r>
          </a:p>
          <a:p>
            <a:pPr marL="0" indent="0">
              <a:buNone/>
            </a:pPr>
            <a:r>
              <a:rPr lang="en-US" dirty="0"/>
              <a:t>Octavia Starbuck – Amherst County Museum and Historical Society</a:t>
            </a:r>
          </a:p>
          <a:p>
            <a:pPr marL="0" indent="0">
              <a:buNone/>
            </a:pPr>
            <a:r>
              <a:rPr lang="en-US" dirty="0"/>
              <a:t>Lynn Kable – Amherst Glebe Arts Response, Inc. (AGAR) </a:t>
            </a:r>
          </a:p>
          <a:p>
            <a:pPr marL="0" indent="0">
              <a:buNone/>
            </a:pPr>
            <a:endParaRPr lang="en-US" dirty="0"/>
          </a:p>
          <a:p>
            <a:pPr marL="0" indent="0">
              <a:buNone/>
            </a:pPr>
            <a:r>
              <a:rPr lang="en-US" b="1" dirty="0"/>
              <a:t>READING</a:t>
            </a:r>
            <a:r>
              <a:rPr lang="en-US" dirty="0"/>
              <a:t>: Rev. </a:t>
            </a:r>
            <a:r>
              <a:rPr lang="en-US" dirty="0" err="1"/>
              <a:t>Elynor</a:t>
            </a:r>
            <a:r>
              <a:rPr lang="en-US" dirty="0"/>
              <a:t> Rose: “</a:t>
            </a:r>
            <a:r>
              <a:rPr lang="en-US" dirty="0" err="1"/>
              <a:t>Ain’t</a:t>
            </a:r>
            <a:r>
              <a:rPr lang="en-US" dirty="0"/>
              <a:t> I A Woman” by Sojourner Truth </a:t>
            </a:r>
          </a:p>
          <a:p>
            <a:pPr marL="0" indent="0">
              <a:buNone/>
            </a:pPr>
            <a:endParaRPr lang="en-US" dirty="0"/>
          </a:p>
          <a:p>
            <a:pPr marL="0" indent="0">
              <a:buNone/>
            </a:pPr>
            <a:r>
              <a:rPr lang="en-US" b="1" dirty="0"/>
              <a:t>AGAR VIDEO:  </a:t>
            </a:r>
            <a:r>
              <a:rPr lang="en-US" dirty="0"/>
              <a:t>“Women Making a Difference in Amherst County, Segments of AGAR Interviews”, 2009- 2020</a:t>
            </a:r>
          </a:p>
          <a:p>
            <a:r>
              <a:rPr lang="en-US" dirty="0"/>
              <a:t>Edith Jones (1908-2015): teacher at Rocky Seat, Amherst Training School, Central Elementary School </a:t>
            </a:r>
          </a:p>
          <a:p>
            <a:r>
              <a:rPr lang="en-US" dirty="0"/>
              <a:t>Alma </a:t>
            </a:r>
            <a:r>
              <a:rPr lang="en-US" dirty="0" err="1"/>
              <a:t>Rountrey</a:t>
            </a:r>
            <a:r>
              <a:rPr lang="en-US" dirty="0"/>
              <a:t> (1914-2010): teacher a Clifford School, 1935</a:t>
            </a:r>
          </a:p>
          <a:p>
            <a:r>
              <a:rPr lang="en-US" dirty="0"/>
              <a:t>Rev Phyllis Hicks (1947-201</a:t>
            </a:r>
            <a:r>
              <a:rPr lang="en-US" b="1" dirty="0"/>
              <a:t>5)</a:t>
            </a:r>
            <a:r>
              <a:rPr lang="en-US" dirty="0"/>
              <a:t>:  First Monacan woman ordained Episcopal Priest; first Director of Monacan Ancestral Museum</a:t>
            </a:r>
          </a:p>
          <a:p>
            <a:pPr marL="0" indent="0">
              <a:buNone/>
            </a:pPr>
            <a:endParaRPr lang="en-US" dirty="0"/>
          </a:p>
        </p:txBody>
      </p:sp>
      <p:sp>
        <p:nvSpPr>
          <p:cNvPr id="4" name="Slide Number Placeholder 3">
            <a:extLst>
              <a:ext uri="{FF2B5EF4-FFF2-40B4-BE49-F238E27FC236}">
                <a16:creationId xmlns:a16="http://schemas.microsoft.com/office/drawing/2014/main" id="{77414057-C91C-674C-A845-7D43B12DA45A}"/>
              </a:ext>
            </a:extLst>
          </p:cNvPr>
          <p:cNvSpPr>
            <a:spLocks noGrp="1"/>
          </p:cNvSpPr>
          <p:nvPr>
            <p:ph type="sldNum" sz="quarter" idx="12"/>
          </p:nvPr>
        </p:nvSpPr>
        <p:spPr/>
        <p:txBody>
          <a:bodyPr/>
          <a:lstStyle/>
          <a:p>
            <a:fld id="{4FAB73BC-B049-4115-A692-8D63A059BFB8}" type="slidenum">
              <a:rPr lang="en-US" smtClean="0"/>
              <a:pPr/>
              <a:t>141</a:t>
            </a:fld>
            <a:endParaRPr lang="en-US" dirty="0"/>
          </a:p>
        </p:txBody>
      </p:sp>
    </p:spTree>
    <p:extLst>
      <p:ext uri="{BB962C8B-B14F-4D97-AF65-F5344CB8AC3E}">
        <p14:creationId xmlns:p14="http://schemas.microsoft.com/office/powerpoint/2010/main" val="213017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9B1D-6AC6-47B0-A7F3-362AA4FCD065}"/>
              </a:ext>
            </a:extLst>
          </p:cNvPr>
          <p:cNvSpPr>
            <a:spLocks noGrp="1"/>
          </p:cNvSpPr>
          <p:nvPr>
            <p:ph type="title"/>
          </p:nvPr>
        </p:nvSpPr>
        <p:spPr/>
        <p:txBody>
          <a:bodyPr/>
          <a:lstStyle/>
          <a:p>
            <a:r>
              <a:rPr lang="en-US" dirty="0"/>
              <a:t>SHIRLEY PENDLETON</a:t>
            </a:r>
          </a:p>
        </p:txBody>
      </p:sp>
      <p:pic>
        <p:nvPicPr>
          <p:cNvPr id="6" name="Content Placeholder 5">
            <a:extLst>
              <a:ext uri="{FF2B5EF4-FFF2-40B4-BE49-F238E27FC236}">
                <a16:creationId xmlns:a16="http://schemas.microsoft.com/office/drawing/2014/main" id="{95A10239-4250-4FCB-8EE9-BDB970B6BAD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03737" y="2103438"/>
            <a:ext cx="3280688" cy="3748087"/>
          </a:xfrm>
        </p:spPr>
      </p:pic>
      <p:sp>
        <p:nvSpPr>
          <p:cNvPr id="4" name="Content Placeholder 3">
            <a:extLst>
              <a:ext uri="{FF2B5EF4-FFF2-40B4-BE49-F238E27FC236}">
                <a16:creationId xmlns:a16="http://schemas.microsoft.com/office/drawing/2014/main" id="{573E9087-E474-4B6D-B1C6-6D3656847A33}"/>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President Amherst Woman’s Club 1978-1979</a:t>
            </a: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community volunteer</a:t>
            </a:r>
          </a:p>
          <a:p>
            <a:endParaRPr lang="en-US" dirty="0"/>
          </a:p>
        </p:txBody>
      </p:sp>
      <p:sp>
        <p:nvSpPr>
          <p:cNvPr id="3" name="Slide Number Placeholder 2">
            <a:extLst>
              <a:ext uri="{FF2B5EF4-FFF2-40B4-BE49-F238E27FC236}">
                <a16:creationId xmlns:a16="http://schemas.microsoft.com/office/drawing/2014/main" id="{C4CB5C18-C241-8C4A-9F5D-574675CEE8CE}"/>
              </a:ext>
            </a:extLst>
          </p:cNvPr>
          <p:cNvSpPr>
            <a:spLocks noGrp="1"/>
          </p:cNvSpPr>
          <p:nvPr>
            <p:ph type="sldNum" sz="quarter" idx="12"/>
          </p:nvPr>
        </p:nvSpPr>
        <p:spPr/>
        <p:txBody>
          <a:bodyPr/>
          <a:lstStyle/>
          <a:p>
            <a:fld id="{4FAB73BC-B049-4115-A692-8D63A059BFB8}" type="slidenum">
              <a:rPr lang="en-US" smtClean="0"/>
              <a:pPr/>
              <a:t>79</a:t>
            </a:fld>
            <a:endParaRPr lang="en-US" dirty="0"/>
          </a:p>
        </p:txBody>
      </p:sp>
    </p:spTree>
    <p:extLst>
      <p:ext uri="{BB962C8B-B14F-4D97-AF65-F5344CB8AC3E}">
        <p14:creationId xmlns:p14="http://schemas.microsoft.com/office/powerpoint/2010/main" val="34513903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AB0D-5219-4900-85DB-63F57C95E75B}"/>
              </a:ext>
            </a:extLst>
          </p:cNvPr>
          <p:cNvSpPr>
            <a:spLocks noGrp="1"/>
          </p:cNvSpPr>
          <p:nvPr>
            <p:ph type="title"/>
          </p:nvPr>
        </p:nvSpPr>
        <p:spPr>
          <a:xfrm>
            <a:off x="964504" y="642594"/>
            <a:ext cx="10160696" cy="622535"/>
          </a:xfrm>
        </p:spPr>
        <p:txBody>
          <a:bodyPr>
            <a:normAutofit/>
          </a:bodyPr>
          <a:lstStyle/>
          <a:p>
            <a:r>
              <a:rPr lang="en-US" sz="2400" dirty="0"/>
              <a:t>AGAR Video Interviews (shown at Lecture)</a:t>
            </a:r>
          </a:p>
        </p:txBody>
      </p:sp>
      <p:sp>
        <p:nvSpPr>
          <p:cNvPr id="3" name="Content Placeholder 2">
            <a:extLst>
              <a:ext uri="{FF2B5EF4-FFF2-40B4-BE49-F238E27FC236}">
                <a16:creationId xmlns:a16="http://schemas.microsoft.com/office/drawing/2014/main" id="{65E30C2D-E952-41E9-AA89-40A66837975E}"/>
              </a:ext>
            </a:extLst>
          </p:cNvPr>
          <p:cNvSpPr>
            <a:spLocks noGrp="1"/>
          </p:cNvSpPr>
          <p:nvPr>
            <p:ph idx="1"/>
          </p:nvPr>
        </p:nvSpPr>
        <p:spPr>
          <a:xfrm>
            <a:off x="839244" y="1265129"/>
            <a:ext cx="10285956" cy="5123145"/>
          </a:xfrm>
        </p:spPr>
        <p:txBody>
          <a:bodyPr>
            <a:normAutofit lnSpcReduction="10000"/>
          </a:bodyPr>
          <a:lstStyle/>
          <a:p>
            <a:r>
              <a:rPr lang="en-US" sz="1600" dirty="0"/>
              <a:t>Lena </a:t>
            </a:r>
            <a:r>
              <a:rPr lang="en-US" sz="1600" dirty="0" err="1"/>
              <a:t>Sandidge</a:t>
            </a:r>
            <a:r>
              <a:rPr lang="en-US" sz="1600" dirty="0"/>
              <a:t>:  housewife, mother, farmer</a:t>
            </a:r>
          </a:p>
          <a:p>
            <a:r>
              <a:rPr lang="en-US" sz="1600" dirty="0"/>
              <a:t>Octavia Starbuck:  director, Amherst County Museum and Historical Society</a:t>
            </a:r>
          </a:p>
          <a:p>
            <a:r>
              <a:rPr lang="en-US" sz="1600" dirty="0"/>
              <a:t>Elvira Morse:  Amherst Woman’s Club President, Amherst County Museum Program Committee</a:t>
            </a:r>
          </a:p>
          <a:p>
            <a:r>
              <a:rPr lang="en-US" sz="1600" dirty="0" err="1"/>
              <a:t>Dowinga</a:t>
            </a:r>
            <a:r>
              <a:rPr lang="en-US" sz="1600" dirty="0"/>
              <a:t> </a:t>
            </a:r>
            <a:r>
              <a:rPr lang="en-US" sz="1600" dirty="0" err="1"/>
              <a:t>Osinga</a:t>
            </a:r>
            <a:r>
              <a:rPr lang="en-US" sz="1600" dirty="0"/>
              <a:t> (1928-2021):  Amherst Woman’s Club member and Conservation Chair, late 1980’s to early 1990’s</a:t>
            </a:r>
          </a:p>
          <a:p>
            <a:r>
              <a:rPr lang="en-US" sz="1600" dirty="0"/>
              <a:t>“Wally” Robinson:  cook at Winton Country Club for 44 years</a:t>
            </a:r>
          </a:p>
          <a:p>
            <a:r>
              <a:rPr lang="en-US" sz="1600" dirty="0"/>
              <a:t>Clara Jackson:  teacher at Central High School, 1950’s to 1960’s</a:t>
            </a:r>
          </a:p>
          <a:p>
            <a:r>
              <a:rPr lang="en-US" sz="1600" dirty="0"/>
              <a:t>Juanita Roberson (1942-2014): first black female supervisor, speaking on going to Connecticut to work in tobacco to raise money for college</a:t>
            </a:r>
          </a:p>
          <a:p>
            <a:r>
              <a:rPr lang="en-US" sz="1600" dirty="0"/>
              <a:t>Bev Jones: Retired teacher in Amherst County Schools, speaking on her education at Central High School in the 1960’s</a:t>
            </a:r>
          </a:p>
          <a:p>
            <a:r>
              <a:rPr lang="en-US" sz="1600" dirty="0"/>
              <a:t>Louise McCord </a:t>
            </a:r>
            <a:r>
              <a:rPr lang="en-US" sz="1600" dirty="0" err="1"/>
              <a:t>Faulconer</a:t>
            </a:r>
            <a:r>
              <a:rPr lang="en-US" sz="1600" dirty="0"/>
              <a:t> (1928-2016):  worked for Amherst County Schools for 39 years; Principal of Pleasant View, Monroe, Temperance, and James River Elementary School</a:t>
            </a:r>
          </a:p>
          <a:p>
            <a:r>
              <a:rPr lang="en-US" sz="1600" dirty="0"/>
              <a:t>Barbara Hutcherson Parks (1940-2014):  Amherst resident; Lynchburg City Schools Principal at </a:t>
            </a:r>
            <a:r>
              <a:rPr lang="en-US" sz="1600" dirty="0" err="1"/>
              <a:t>Dearington</a:t>
            </a:r>
            <a:r>
              <a:rPr lang="en-US" sz="1600" dirty="0"/>
              <a:t>, Bedford Hills and T. C. Miller Elementary Schools</a:t>
            </a:r>
          </a:p>
          <a:p>
            <a:r>
              <a:rPr lang="en-US" sz="1600" dirty="0"/>
              <a:t>Pastor Margaret P. C. Nelson (1932-2014):  USAF Colonel retired;  Baptist Minister at St. Peter’s Church; nurse and nursing instructor;  earned two Master’s degree</a:t>
            </a:r>
          </a:p>
          <a:p>
            <a:endParaRPr lang="en-US" dirty="0"/>
          </a:p>
        </p:txBody>
      </p:sp>
      <p:sp>
        <p:nvSpPr>
          <p:cNvPr id="4" name="Slide Number Placeholder 3">
            <a:extLst>
              <a:ext uri="{FF2B5EF4-FFF2-40B4-BE49-F238E27FC236}">
                <a16:creationId xmlns:a16="http://schemas.microsoft.com/office/drawing/2014/main" id="{35381273-830C-7542-A952-40FE86CE42ED}"/>
              </a:ext>
            </a:extLst>
          </p:cNvPr>
          <p:cNvSpPr>
            <a:spLocks noGrp="1"/>
          </p:cNvSpPr>
          <p:nvPr>
            <p:ph type="sldNum" sz="quarter" idx="12"/>
          </p:nvPr>
        </p:nvSpPr>
        <p:spPr/>
        <p:txBody>
          <a:bodyPr/>
          <a:lstStyle/>
          <a:p>
            <a:fld id="{4FAB73BC-B049-4115-A692-8D63A059BFB8}" type="slidenum">
              <a:rPr lang="en-US" smtClean="0"/>
              <a:pPr/>
              <a:t>142</a:t>
            </a:fld>
            <a:endParaRPr lang="en-US" dirty="0"/>
          </a:p>
        </p:txBody>
      </p:sp>
    </p:spTree>
    <p:extLst>
      <p:ext uri="{BB962C8B-B14F-4D97-AF65-F5344CB8AC3E}">
        <p14:creationId xmlns:p14="http://schemas.microsoft.com/office/powerpoint/2010/main" val="30332610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8B22-B4FC-4FC6-932B-90277279AF01}"/>
              </a:ext>
            </a:extLst>
          </p:cNvPr>
          <p:cNvSpPr>
            <a:spLocks noGrp="1"/>
          </p:cNvSpPr>
          <p:nvPr>
            <p:ph type="title"/>
          </p:nvPr>
        </p:nvSpPr>
        <p:spPr/>
        <p:txBody>
          <a:bodyPr>
            <a:normAutofit fontScale="90000"/>
          </a:bodyPr>
          <a:lstStyle/>
          <a:p>
            <a:pPr algn="ctr"/>
            <a:r>
              <a:rPr lang="en-US" dirty="0"/>
              <a:t>PANEL DISCUSSION, QUESTIONS, AND ANSWERS</a:t>
            </a:r>
          </a:p>
        </p:txBody>
      </p:sp>
      <p:sp>
        <p:nvSpPr>
          <p:cNvPr id="3" name="Content Placeholder 2">
            <a:extLst>
              <a:ext uri="{FF2B5EF4-FFF2-40B4-BE49-F238E27FC236}">
                <a16:creationId xmlns:a16="http://schemas.microsoft.com/office/drawing/2014/main" id="{36CC13FB-B30C-4735-BBE6-C5DE3372D215}"/>
              </a:ext>
            </a:extLst>
          </p:cNvPr>
          <p:cNvSpPr>
            <a:spLocks noGrp="1"/>
          </p:cNvSpPr>
          <p:nvPr>
            <p:ph idx="1"/>
          </p:nvPr>
        </p:nvSpPr>
        <p:spPr>
          <a:xfrm>
            <a:off x="1066799" y="1828800"/>
            <a:ext cx="10169047" cy="4496844"/>
          </a:xfrm>
        </p:spPr>
        <p:txBody>
          <a:bodyPr>
            <a:normAutofit/>
          </a:bodyPr>
          <a:lstStyle/>
          <a:p>
            <a:pPr marL="0" indent="0">
              <a:buNone/>
            </a:pPr>
            <a:r>
              <a:rPr lang="en-US" b="1" dirty="0"/>
              <a:t>THE PANEL</a:t>
            </a:r>
          </a:p>
          <a:p>
            <a:pPr marL="0" indent="0">
              <a:buNone/>
            </a:pPr>
            <a:r>
              <a:rPr lang="en-US" sz="1600" b="1" dirty="0"/>
              <a:t>Ted Delaney </a:t>
            </a:r>
            <a:r>
              <a:rPr lang="en-US" sz="1600" dirty="0"/>
              <a:t>is Director of the Lynchburg Museum System and is the Chief Public History Officer (CPHC).  As such he oversees collaborations and joint projects among Lynchburg’s historic sites.  A graduate of the University of Virginia, Ted became an archivist and curator at the Old City Cemetery, eventually becoming the Executive Director.  He is the co-author, with Philips Wayne Rhodes, of “Free Blacks of Lynchburg Virginia, 1805-1865”.  Our audience will be interested in reading his most recent publication in </a:t>
            </a:r>
            <a:r>
              <a:rPr lang="en-US" sz="1600" i="1" dirty="0"/>
              <a:t>Lynch’s Ferry “</a:t>
            </a:r>
            <a:r>
              <a:rPr lang="en-US" sz="1600" dirty="0"/>
              <a:t>XIX: The Untold Story of Women’s Suffrage in Lynchburg, Virginia”.  </a:t>
            </a:r>
          </a:p>
          <a:p>
            <a:pPr marL="0" indent="0">
              <a:buNone/>
            </a:pPr>
            <a:r>
              <a:rPr lang="en-US" sz="1600" b="1" dirty="0"/>
              <a:t>Molly </a:t>
            </a:r>
            <a:r>
              <a:rPr lang="en-US" sz="1600" b="1" dirty="0" err="1"/>
              <a:t>McClenon</a:t>
            </a:r>
            <a:r>
              <a:rPr lang="en-US" sz="1600" b="1" dirty="0"/>
              <a:t> </a:t>
            </a:r>
            <a:r>
              <a:rPr lang="en-US" sz="1600" dirty="0"/>
              <a:t>is a longtime member of the League of Women’s Voters in Lynchburg.  She moved to Amherst in 1965 and became a voter at that time.  Later on her family moved to Lynchburg.  </a:t>
            </a:r>
            <a:r>
              <a:rPr lang="en-US" sz="1600" b="1" dirty="0"/>
              <a:t>Carla Heath </a:t>
            </a:r>
            <a:r>
              <a:rPr lang="en-US" sz="1600" dirty="0"/>
              <a:t>is the current President of the League of Women’s Voters in Lynchburg.  They have both kindly agreed to replace Joanna Harris, MD, on short notice as presenters on behalf of the League today.</a:t>
            </a:r>
          </a:p>
          <a:p>
            <a:pPr marL="0" indent="0">
              <a:buNone/>
            </a:pPr>
            <a:r>
              <a:rPr lang="en-US" sz="1600" b="1" dirty="0"/>
              <a:t>Donna Meeks </a:t>
            </a:r>
            <a:r>
              <a:rPr lang="en-US" sz="1600" dirty="0"/>
              <a:t>is a lifetime resident of Amherst and Nelson County.  She is a landscape designer and was the Superintendent  of Grounds at Sweet Briar College for over 20 years.  Donna has a strong interest in local history and both helped conceive and design the “Women Making a Positive Difference in Amherst County, 1920-2020” exhibit.</a:t>
            </a:r>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F9456BB-6E51-C24A-AC5C-A0E947C586FD}"/>
              </a:ext>
            </a:extLst>
          </p:cNvPr>
          <p:cNvSpPr>
            <a:spLocks noGrp="1"/>
          </p:cNvSpPr>
          <p:nvPr>
            <p:ph type="sldNum" sz="quarter" idx="12"/>
          </p:nvPr>
        </p:nvSpPr>
        <p:spPr/>
        <p:txBody>
          <a:bodyPr/>
          <a:lstStyle/>
          <a:p>
            <a:fld id="{4FAB73BC-B049-4115-A692-8D63A059BFB8}" type="slidenum">
              <a:rPr lang="en-US" smtClean="0"/>
              <a:pPr/>
              <a:t>143</a:t>
            </a:fld>
            <a:endParaRPr lang="en-US" dirty="0"/>
          </a:p>
        </p:txBody>
      </p:sp>
    </p:spTree>
    <p:extLst>
      <p:ext uri="{BB962C8B-B14F-4D97-AF65-F5344CB8AC3E}">
        <p14:creationId xmlns:p14="http://schemas.microsoft.com/office/powerpoint/2010/main" val="3746436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FD50-A185-4949-B578-D6FB94547FF9}"/>
              </a:ext>
            </a:extLst>
          </p:cNvPr>
          <p:cNvSpPr>
            <a:spLocks noGrp="1"/>
          </p:cNvSpPr>
          <p:nvPr>
            <p:ph type="title"/>
          </p:nvPr>
        </p:nvSpPr>
        <p:spPr>
          <a:xfrm>
            <a:off x="964504" y="554913"/>
            <a:ext cx="10160696" cy="497274"/>
          </a:xfrm>
        </p:spPr>
        <p:txBody>
          <a:bodyPr>
            <a:noAutofit/>
          </a:bodyPr>
          <a:lstStyle/>
          <a:p>
            <a:r>
              <a:rPr lang="en-US" sz="2400" dirty="0"/>
              <a:t>THE PANEL</a:t>
            </a:r>
          </a:p>
        </p:txBody>
      </p:sp>
      <p:sp>
        <p:nvSpPr>
          <p:cNvPr id="3" name="Content Placeholder 2">
            <a:extLst>
              <a:ext uri="{FF2B5EF4-FFF2-40B4-BE49-F238E27FC236}">
                <a16:creationId xmlns:a16="http://schemas.microsoft.com/office/drawing/2014/main" id="{8CF83CF8-3C94-4A8D-94E5-ACC86BD48CE4}"/>
              </a:ext>
            </a:extLst>
          </p:cNvPr>
          <p:cNvSpPr>
            <a:spLocks noGrp="1"/>
          </p:cNvSpPr>
          <p:nvPr>
            <p:ph idx="1"/>
          </p:nvPr>
        </p:nvSpPr>
        <p:spPr>
          <a:xfrm>
            <a:off x="964504" y="1202499"/>
            <a:ext cx="10160696" cy="5012907"/>
          </a:xfrm>
        </p:spPr>
        <p:txBody>
          <a:bodyPr>
            <a:normAutofit lnSpcReduction="10000"/>
          </a:bodyPr>
          <a:lstStyle/>
          <a:p>
            <a:pPr marL="0" indent="0">
              <a:buNone/>
            </a:pPr>
            <a:r>
              <a:rPr lang="en-US" sz="1600" b="1" dirty="0"/>
              <a:t>Diane Shields </a:t>
            </a:r>
            <a:r>
              <a:rPr lang="en-US" sz="1600" dirty="0"/>
              <a:t>was born in Virginia, but raised in Ohio.  She moved to Amherst in 1993 after her long genealogical search for her Monacan roots.  For the Monacan Tribe, she has served as Tribal Secretary, Treasurer, Genealogist,  Council person and as Assistant Chief for two years.  Diane work on historic research with </a:t>
            </a:r>
            <a:r>
              <a:rPr lang="en-US" sz="1600" dirty="0" err="1"/>
              <a:t>Karenne</a:t>
            </a:r>
            <a:r>
              <a:rPr lang="en-US" sz="1600" dirty="0"/>
              <a:t> Wood to document the Monacan Indian Community to help them seek Federal recognition.  She is currently the Chair of Monacan Nation Cultural Foundation, which is a nonprofit that oversees the Monacan Museum, Food Bank, Youth Program and the Annual Monacan Powwow.</a:t>
            </a:r>
          </a:p>
          <a:p>
            <a:pPr marL="0" indent="0">
              <a:buNone/>
            </a:pPr>
            <a:r>
              <a:rPr lang="en-US" sz="1600" b="1" dirty="0"/>
              <a:t>Gloria Witt</a:t>
            </a:r>
            <a:r>
              <a:rPr lang="en-US" sz="1600" dirty="0"/>
              <a:t> is the President of the Amherst County NAACP Branch 4075.  There Mission Statement is “to eradicate social injustice, promote equity and equality for all people”.  In 2014, Gloria established her company, Define Success Coaching and Facilitation, whose mission is to create breakthrough opportunities for executives and leaders.</a:t>
            </a:r>
          </a:p>
          <a:p>
            <a:pPr marL="0" indent="0">
              <a:buNone/>
            </a:pPr>
            <a:r>
              <a:rPr lang="en-US" sz="1600" b="1" dirty="0"/>
              <a:t>Marcia Robertson PhD (Moderator)</a:t>
            </a:r>
            <a:r>
              <a:rPr lang="en-US" sz="1600" dirty="0"/>
              <a:t> spent most of her teaching career at Sweet Briar College where she was an Associate Professor of English and also served as the head of the English Department.  She specialized in American Literature, including African American and Native American Literature.  Marcia received her B.A. degree for Augustana College and a M.A. and PhD from Washington University.  Her research interests are in regional literature, especially the literature of the South.  Marcia is a member of the AGAR board and has lectured for them on everything from Emily Dickerson to the Poe films.  These films were 1960’s cult favorites produced by American International Pictures, directed by Roger Corman, usually collaborating with screenwriter Richard Matheson and starring Vincent Price.</a:t>
            </a:r>
            <a:endParaRPr lang="en-US" sz="1600" b="1" dirty="0"/>
          </a:p>
        </p:txBody>
      </p:sp>
      <p:sp>
        <p:nvSpPr>
          <p:cNvPr id="4" name="Slide Number Placeholder 3">
            <a:extLst>
              <a:ext uri="{FF2B5EF4-FFF2-40B4-BE49-F238E27FC236}">
                <a16:creationId xmlns:a16="http://schemas.microsoft.com/office/drawing/2014/main" id="{82DA0A96-141D-E344-8078-72713AC5DF35}"/>
              </a:ext>
            </a:extLst>
          </p:cNvPr>
          <p:cNvSpPr>
            <a:spLocks noGrp="1"/>
          </p:cNvSpPr>
          <p:nvPr>
            <p:ph type="sldNum" sz="quarter" idx="12"/>
          </p:nvPr>
        </p:nvSpPr>
        <p:spPr/>
        <p:txBody>
          <a:bodyPr/>
          <a:lstStyle/>
          <a:p>
            <a:fld id="{4FAB73BC-B049-4115-A692-8D63A059BFB8}" type="slidenum">
              <a:rPr lang="en-US" smtClean="0"/>
              <a:pPr/>
              <a:t>144</a:t>
            </a:fld>
            <a:endParaRPr lang="en-US" dirty="0"/>
          </a:p>
        </p:txBody>
      </p:sp>
    </p:spTree>
    <p:extLst>
      <p:ext uri="{BB962C8B-B14F-4D97-AF65-F5344CB8AC3E}">
        <p14:creationId xmlns:p14="http://schemas.microsoft.com/office/powerpoint/2010/main" val="87059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074D-6CF0-4542-830A-7ABF75FB665F}"/>
              </a:ext>
            </a:extLst>
          </p:cNvPr>
          <p:cNvSpPr>
            <a:spLocks noGrp="1"/>
          </p:cNvSpPr>
          <p:nvPr>
            <p:ph type="title"/>
          </p:nvPr>
        </p:nvSpPr>
        <p:spPr/>
        <p:txBody>
          <a:bodyPr/>
          <a:lstStyle/>
          <a:p>
            <a:r>
              <a:rPr lang="en-US" dirty="0"/>
              <a:t>ELLEN PETTYJOHN</a:t>
            </a:r>
          </a:p>
        </p:txBody>
      </p:sp>
      <p:pic>
        <p:nvPicPr>
          <p:cNvPr id="6" name="Content Placeholder 5">
            <a:extLst>
              <a:ext uri="{FF2B5EF4-FFF2-40B4-BE49-F238E27FC236}">
                <a16:creationId xmlns:a16="http://schemas.microsoft.com/office/drawing/2014/main" id="{FAF20EC4-1CF7-486A-9F65-F5523D2E95A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23287" y="2103438"/>
            <a:ext cx="3241588" cy="3748087"/>
          </a:xfrm>
        </p:spPr>
      </p:pic>
      <p:sp>
        <p:nvSpPr>
          <p:cNvPr id="4" name="Content Placeholder 3">
            <a:extLst>
              <a:ext uri="{FF2B5EF4-FFF2-40B4-BE49-F238E27FC236}">
                <a16:creationId xmlns:a16="http://schemas.microsoft.com/office/drawing/2014/main" id="{A120E070-C93F-40CF-B561-2872271E32A0}"/>
              </a:ext>
            </a:extLst>
          </p:cNvPr>
          <p:cNvSpPr>
            <a:spLocks noGrp="1"/>
          </p:cNvSpPr>
          <p:nvPr>
            <p:ph sz="half" idx="2"/>
          </p:nvPr>
        </p:nvSpPr>
        <p:spPr/>
        <p:txBody>
          <a:bodyPr>
            <a:normAutofit fontScale="92500" lnSpcReduction="10000"/>
          </a:bodyPr>
          <a:lstStyle/>
          <a:p>
            <a:r>
              <a:rPr lang="en-US" dirty="0"/>
              <a:t>Olivia (Ellen) </a:t>
            </a:r>
            <a:r>
              <a:rPr lang="en-US" dirty="0" err="1"/>
              <a:t>Pettyjohn</a:t>
            </a:r>
            <a:r>
              <a:rPr lang="en-US" dirty="0"/>
              <a:t> is the Regent of the Amherst Chapter of the National Society of the Daughters of the American Revolution.</a:t>
            </a:r>
          </a:p>
          <a:p>
            <a:r>
              <a:rPr lang="en-US" dirty="0"/>
              <a:t> In 2016-2018 she served as President of the Amherst Woman’s Club, presiding over the 45th anniversary celebrations of the club, including co-directing the club’s prize-winning video about its history. </a:t>
            </a:r>
          </a:p>
          <a:p>
            <a:r>
              <a:rPr lang="en-US" dirty="0"/>
              <a:t>She is involved in the arts, singing in several area choruses and having sung in numerous church choirs. She served on the board of AGAR. She is a retired registered dietician</a:t>
            </a:r>
          </a:p>
        </p:txBody>
      </p:sp>
      <p:sp>
        <p:nvSpPr>
          <p:cNvPr id="3" name="Slide Number Placeholder 2">
            <a:extLst>
              <a:ext uri="{FF2B5EF4-FFF2-40B4-BE49-F238E27FC236}">
                <a16:creationId xmlns:a16="http://schemas.microsoft.com/office/drawing/2014/main" id="{9D1E0099-1FCD-A740-971C-6755364D72BD}"/>
              </a:ext>
            </a:extLst>
          </p:cNvPr>
          <p:cNvSpPr>
            <a:spLocks noGrp="1"/>
          </p:cNvSpPr>
          <p:nvPr>
            <p:ph type="sldNum" sz="quarter" idx="12"/>
          </p:nvPr>
        </p:nvSpPr>
        <p:spPr/>
        <p:txBody>
          <a:bodyPr/>
          <a:lstStyle/>
          <a:p>
            <a:fld id="{4FAB73BC-B049-4115-A692-8D63A059BFB8}" type="slidenum">
              <a:rPr lang="en-US" smtClean="0"/>
              <a:pPr/>
              <a:t>80</a:t>
            </a:fld>
            <a:endParaRPr lang="en-US" dirty="0"/>
          </a:p>
        </p:txBody>
      </p:sp>
    </p:spTree>
    <p:extLst>
      <p:ext uri="{BB962C8B-B14F-4D97-AF65-F5344CB8AC3E}">
        <p14:creationId xmlns:p14="http://schemas.microsoft.com/office/powerpoint/2010/main" val="338462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A2E0-3F22-4929-A5CB-D71D9C92F7FF}"/>
              </a:ext>
            </a:extLst>
          </p:cNvPr>
          <p:cNvSpPr>
            <a:spLocks noGrp="1"/>
          </p:cNvSpPr>
          <p:nvPr>
            <p:ph type="title"/>
          </p:nvPr>
        </p:nvSpPr>
        <p:spPr/>
        <p:txBody>
          <a:bodyPr/>
          <a:lstStyle/>
          <a:p>
            <a:r>
              <a:rPr lang="en-US" dirty="0"/>
              <a:t>KATHRYN PIXLEY</a:t>
            </a:r>
          </a:p>
        </p:txBody>
      </p:sp>
      <p:pic>
        <p:nvPicPr>
          <p:cNvPr id="6" name="Content Placeholder 5" descr="A picture containing person, outdoor, standing, people&#10;&#10;Description automatically generated">
            <a:extLst>
              <a:ext uri="{FF2B5EF4-FFF2-40B4-BE49-F238E27FC236}">
                <a16:creationId xmlns:a16="http://schemas.microsoft.com/office/drawing/2014/main" id="{3FA0EC83-E0ED-4A61-A509-9D9C2A1D965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472023" y="2103438"/>
            <a:ext cx="3944116" cy="3748087"/>
          </a:xfrm>
        </p:spPr>
      </p:pic>
      <p:sp>
        <p:nvSpPr>
          <p:cNvPr id="4" name="Content Placeholder 3">
            <a:extLst>
              <a:ext uri="{FF2B5EF4-FFF2-40B4-BE49-F238E27FC236}">
                <a16:creationId xmlns:a16="http://schemas.microsoft.com/office/drawing/2014/main" id="{5BFE1458-E731-465F-8461-BA4C027AC339}"/>
              </a:ext>
            </a:extLst>
          </p:cNvPr>
          <p:cNvSpPr>
            <a:spLocks noGrp="1"/>
          </p:cNvSpPr>
          <p:nvPr>
            <p:ph sz="half" idx="2"/>
          </p:nvPr>
        </p:nvSpPr>
        <p:spPr/>
        <p:txBody>
          <a:bodyPr>
            <a:normAutofit/>
          </a:bodyPr>
          <a:lstStyle/>
          <a:p>
            <a:pPr marL="0" marR="0" lvl="0" indent="0" algn="l" defTabSz="914400" rtl="0" eaLnBrk="1" fontAlgn="auto" latinLnBrk="0" hangingPunct="1">
              <a:lnSpc>
                <a:spcPct val="100000"/>
              </a:lnSpc>
              <a:spcBef>
                <a:spcPts val="900"/>
              </a:spcBef>
              <a:spcAft>
                <a:spcPts val="0"/>
              </a:spcAft>
              <a:buClr>
                <a:srgbClr val="E3DED1">
                  <a:lumMod val="60000"/>
                  <a:lumOff val="40000"/>
                </a:srgbClr>
              </a:buClr>
              <a:buSzTx/>
              <a:buFont typeface="Arial" pitchFamily="34" charset="0"/>
              <a:buNone/>
              <a:tabLst/>
              <a:defRPr/>
            </a:pPr>
            <a:endParaRPr kumimoji="0" lang="en-US" sz="11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900"/>
              </a:spcBef>
              <a:spcAft>
                <a:spcPts val="0"/>
              </a:spcAft>
              <a:buClr>
                <a:srgbClr val="E3DED1">
                  <a:lumMod val="60000"/>
                  <a:lumOff val="40000"/>
                </a:srgbClr>
              </a:buClr>
              <a:buSzTx/>
              <a:buFont typeface="Arial" pitchFamily="34" charset="0"/>
              <a:buNone/>
              <a:tabLst/>
              <a:defRPr/>
            </a:pPr>
            <a:r>
              <a:rPr kumimoji="0" lang="en-US" sz="1200" b="0" i="0" u="none" strike="noStrike" kern="1200" cap="none" spc="0" normalizeH="0" noProof="0" dirty="0">
                <a:ln>
                  <a:noFill/>
                </a:ln>
                <a:solidFill>
                  <a:prstClr val="white"/>
                </a:solidFill>
                <a:effectLst/>
                <a:uLnTx/>
                <a:uFillTx/>
                <a:latin typeface="Century Gothic" panose="020B0502020202020204"/>
                <a:ea typeface="+mn-ea"/>
                <a:cs typeface="+mn-cs"/>
              </a:rPr>
              <a:t>Kathryn Pixley (seen here at an Amherst Museum and Historical Society event with a Thomas Jefferson Re-enactor) was an educator and historian in Amherst County. She attended and later taught in the Amherst Public Schools.</a:t>
            </a:r>
          </a:p>
          <a:p>
            <a:pPr marL="0" marR="0" lvl="0" indent="0" algn="l" defTabSz="914400" rtl="0" eaLnBrk="1" fontAlgn="auto" latinLnBrk="0" hangingPunct="1">
              <a:lnSpc>
                <a:spcPct val="100000"/>
              </a:lnSpc>
              <a:spcBef>
                <a:spcPts val="900"/>
              </a:spcBef>
              <a:spcAft>
                <a:spcPts val="0"/>
              </a:spcAft>
              <a:buClr>
                <a:srgbClr val="E3DED1">
                  <a:lumMod val="60000"/>
                  <a:lumOff val="40000"/>
                </a:srgbClr>
              </a:buClr>
              <a:buSzTx/>
              <a:buFont typeface="Arial" pitchFamily="34" charset="0"/>
              <a:buNone/>
              <a:tabLst/>
              <a:defRPr/>
            </a:pPr>
            <a:r>
              <a:rPr kumimoji="0" lang="en-US" sz="1200" b="0" i="0" u="none" strike="noStrike" kern="1200" cap="none" spc="0" normalizeH="0" noProof="0" dirty="0">
                <a:ln>
                  <a:noFill/>
                </a:ln>
                <a:solidFill>
                  <a:prstClr val="white"/>
                </a:solidFill>
                <a:effectLst/>
                <a:uLnTx/>
                <a:uFillTx/>
                <a:latin typeface="Century Gothic" panose="020B0502020202020204"/>
                <a:ea typeface="+mn-ea"/>
                <a:cs typeface="+mn-cs"/>
              </a:rPr>
              <a:t>She taught at the Monroe School, where she had been a student as a child, For AGAR in 2013, she interviewed her beloved mentor and Principal at Monroe, Louise McCord </a:t>
            </a:r>
            <a:r>
              <a:rPr kumimoji="0" lang="en-US" sz="1200" b="0" i="0" u="none" strike="noStrike" kern="1200" cap="none" spc="0" normalizeH="0" noProof="0" dirty="0" err="1">
                <a:ln>
                  <a:noFill/>
                </a:ln>
                <a:solidFill>
                  <a:prstClr val="white"/>
                </a:solidFill>
                <a:effectLst/>
                <a:uLnTx/>
                <a:uFillTx/>
                <a:latin typeface="Century Gothic" panose="020B0502020202020204"/>
                <a:ea typeface="+mn-ea"/>
                <a:cs typeface="+mn-cs"/>
              </a:rPr>
              <a:t>Faulconer</a:t>
            </a:r>
            <a:r>
              <a:rPr kumimoji="0" lang="en-US" sz="1200" b="0" i="0" u="none" strike="noStrike" kern="1200" cap="none" spc="0" normalizeH="0" noProof="0" dirty="0">
                <a:ln>
                  <a:noFill/>
                </a:ln>
                <a:solidFill>
                  <a:prstClr val="white"/>
                </a:solidFill>
                <a:effectLst/>
                <a:uLnTx/>
                <a:uFillTx/>
                <a:latin typeface="Century Gothic" panose="020B0502020202020204"/>
                <a:ea typeface="+mn-ea"/>
                <a:cs typeface="+mn-cs"/>
              </a:rPr>
              <a:t>, her schoolmate, Celia </a:t>
            </a:r>
            <a:r>
              <a:rPr kumimoji="0" lang="en-US" sz="1200" b="0" i="0" u="none" strike="noStrike" kern="1200" cap="none" spc="0" normalizeH="0" noProof="0" dirty="0" err="1">
                <a:ln>
                  <a:noFill/>
                </a:ln>
                <a:solidFill>
                  <a:prstClr val="white"/>
                </a:solidFill>
                <a:effectLst/>
                <a:uLnTx/>
                <a:uFillTx/>
                <a:latin typeface="Century Gothic" panose="020B0502020202020204"/>
                <a:ea typeface="+mn-ea"/>
                <a:cs typeface="+mn-cs"/>
              </a:rPr>
              <a:t>Richeson</a:t>
            </a:r>
            <a:r>
              <a:rPr kumimoji="0" lang="en-US" sz="1200" b="0" i="0" u="none" strike="noStrike" kern="1200" cap="none" spc="0" normalizeH="0" noProof="0" dirty="0">
                <a:ln>
                  <a:noFill/>
                </a:ln>
                <a:solidFill>
                  <a:prstClr val="white"/>
                </a:solidFill>
                <a:effectLst/>
                <a:uLnTx/>
                <a:uFillTx/>
                <a:latin typeface="Century Gothic" panose="020B0502020202020204"/>
                <a:ea typeface="+mn-ea"/>
                <a:cs typeface="+mn-cs"/>
              </a:rPr>
              <a:t> and others. She also interviewed people in earlier years for the Amherst County Museum.</a:t>
            </a:r>
          </a:p>
          <a:p>
            <a:pPr marL="0" marR="0" lvl="0" indent="0" algn="l" defTabSz="914400" rtl="0" eaLnBrk="1" fontAlgn="auto" latinLnBrk="0" hangingPunct="1">
              <a:lnSpc>
                <a:spcPct val="100000"/>
              </a:lnSpc>
              <a:spcBef>
                <a:spcPts val="900"/>
              </a:spcBef>
              <a:spcAft>
                <a:spcPts val="0"/>
              </a:spcAft>
              <a:buClr>
                <a:srgbClr val="E3DED1">
                  <a:lumMod val="60000"/>
                  <a:lumOff val="40000"/>
                </a:srgbClr>
              </a:buClr>
              <a:buSzTx/>
              <a:buNone/>
              <a:tabLst/>
              <a:defRPr/>
            </a:pPr>
            <a:r>
              <a:rPr kumimoji="0" lang="en-US" sz="1200" b="0" i="0" u="none" strike="noStrike" kern="1200" cap="none" spc="0" normalizeH="0" noProof="0" dirty="0">
                <a:ln>
                  <a:noFill/>
                </a:ln>
                <a:solidFill>
                  <a:prstClr val="white"/>
                </a:solidFill>
                <a:effectLst/>
                <a:uLnTx/>
                <a:uFillTx/>
                <a:latin typeface="Century Gothic" panose="020B0502020202020204"/>
                <a:ea typeface="+mn-ea"/>
                <a:cs typeface="+mn-cs"/>
              </a:rPr>
              <a:t>She served on the Board of Directors of the Amherst County Museum and on its program Committee. Her walking tours of Amherst were very popular.</a:t>
            </a:r>
          </a:p>
          <a:p>
            <a:pPr marL="0" marR="0" lvl="0" indent="0" algn="l" defTabSz="914400" rtl="0" eaLnBrk="1" fontAlgn="auto" latinLnBrk="0" hangingPunct="1">
              <a:lnSpc>
                <a:spcPct val="100000"/>
              </a:lnSpc>
              <a:spcBef>
                <a:spcPts val="900"/>
              </a:spcBef>
              <a:spcAft>
                <a:spcPts val="0"/>
              </a:spcAft>
              <a:buClr>
                <a:srgbClr val="E3DED1">
                  <a:lumMod val="60000"/>
                  <a:lumOff val="40000"/>
                </a:srgbClr>
              </a:buClr>
              <a:buSzTx/>
              <a:buFont typeface="Arial" pitchFamily="34" charset="0"/>
              <a:buNone/>
              <a:tabLst/>
              <a:defRPr/>
            </a:pPr>
            <a:r>
              <a:rPr kumimoji="0" lang="en-US" sz="1200" b="0" i="0" u="none" strike="noStrike" kern="1200" cap="none" spc="0" normalizeH="0" noProof="0" dirty="0">
                <a:ln>
                  <a:noFill/>
                </a:ln>
                <a:solidFill>
                  <a:prstClr val="white"/>
                </a:solidFill>
                <a:effectLst/>
                <a:uLnTx/>
                <a:uFillTx/>
                <a:latin typeface="Century Gothic" panose="020B0502020202020204"/>
                <a:ea typeface="+mn-ea"/>
                <a:cs typeface="+mn-cs"/>
              </a:rPr>
              <a:t> Kathryn and her husband Rex hosted annual fireworks for the       community at their farm.</a:t>
            </a:r>
          </a:p>
          <a:p>
            <a:endParaRPr lang="en-US" dirty="0"/>
          </a:p>
        </p:txBody>
      </p:sp>
      <p:sp>
        <p:nvSpPr>
          <p:cNvPr id="3" name="Slide Number Placeholder 2">
            <a:extLst>
              <a:ext uri="{FF2B5EF4-FFF2-40B4-BE49-F238E27FC236}">
                <a16:creationId xmlns:a16="http://schemas.microsoft.com/office/drawing/2014/main" id="{393D26D5-F630-6541-BD7F-C004B656E7E2}"/>
              </a:ext>
            </a:extLst>
          </p:cNvPr>
          <p:cNvSpPr>
            <a:spLocks noGrp="1"/>
          </p:cNvSpPr>
          <p:nvPr>
            <p:ph type="sldNum" sz="quarter" idx="12"/>
          </p:nvPr>
        </p:nvSpPr>
        <p:spPr/>
        <p:txBody>
          <a:bodyPr/>
          <a:lstStyle/>
          <a:p>
            <a:fld id="{4FAB73BC-B049-4115-A692-8D63A059BFB8}" type="slidenum">
              <a:rPr lang="en-US" smtClean="0"/>
              <a:pPr/>
              <a:t>81</a:t>
            </a:fld>
            <a:endParaRPr lang="en-US" dirty="0"/>
          </a:p>
        </p:txBody>
      </p:sp>
    </p:spTree>
    <p:extLst>
      <p:ext uri="{BB962C8B-B14F-4D97-AF65-F5344CB8AC3E}">
        <p14:creationId xmlns:p14="http://schemas.microsoft.com/office/powerpoint/2010/main" val="621631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1868</TotalTime>
  <Words>8126</Words>
  <Application>Microsoft Macintosh PowerPoint</Application>
  <PresentationFormat>Widescreen</PresentationFormat>
  <Paragraphs>626</Paragraphs>
  <Slides>72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MS Gothic</vt:lpstr>
      <vt:lpstr>Arial</vt:lpstr>
      <vt:lpstr>Calibri</vt:lpstr>
      <vt:lpstr>Century Gothic</vt:lpstr>
      <vt:lpstr>Helvetica</vt:lpstr>
      <vt:lpstr>Symbol</vt:lpstr>
      <vt:lpstr>Times New Roman</vt:lpstr>
      <vt:lpstr>Savon</vt:lpstr>
      <vt:lpstr>SARAH OGDEN</vt:lpstr>
      <vt:lpstr>MARY FRANCES OLINGER</vt:lpstr>
      <vt:lpstr>DOUWINA OSINGA</vt:lpstr>
      <vt:lpstr>MERREDITH PAGE</vt:lpstr>
      <vt:lpstr>ANNE GAY PANNELL</vt:lpstr>
      <vt:lpstr>BARBARA HUTCHERSON PARKS</vt:lpstr>
      <vt:lpstr>SHIRLEY PENDLETON</vt:lpstr>
      <vt:lpstr>ELLEN PETTYJOHN</vt:lpstr>
      <vt:lpstr>KATHRYN PIXLEY</vt:lpstr>
      <vt:lpstr>SHELIA GULLY PLEASANTS</vt:lpstr>
      <vt:lpstr>ALICE HOWELL POWELL</vt:lpstr>
      <vt:lpstr>DANA PARCELL</vt:lpstr>
      <vt:lpstr>LYNN RAINVILLE</vt:lpstr>
      <vt:lpstr>ANGELA REED</vt:lpstr>
      <vt:lpstr>JUANITA D. ROBERSON</vt:lpstr>
      <vt:lpstr>MARCIA ROBERTSON</vt:lpstr>
      <vt:lpstr>WALLACE ‘WALLY’ ROBINSON</vt:lpstr>
      <vt:lpstr>REV. ELYNOR DAYNE ROSE</vt:lpstr>
      <vt:lpstr>PATRICIA ROSE</vt:lpstr>
      <vt:lpstr>ALMA SIMMONS ROUNTREY</vt:lpstr>
      <vt:lpstr>CHARLENE RYAN</vt:lpstr>
      <vt:lpstr>LENA SANDIDGE</vt:lpstr>
      <vt:lpstr>DIANE SHIELDS</vt:lpstr>
      <vt:lpstr>EVA LEE SHOBER</vt:lpstr>
      <vt:lpstr>SHIRLEY SNEAD</vt:lpstr>
      <vt:lpstr>WANDA TABB SPRADLEY</vt:lpstr>
      <vt:lpstr>GLORIA STILTNER</vt:lpstr>
      <vt:lpstr>BESSIE SCHRADER</vt:lpstr>
      <vt:lpstr>ANGIE WOODRUFF SCOTT</vt:lpstr>
      <vt:lpstr>LETHA SEYMOUR</vt:lpstr>
      <vt:lpstr>OCTAVIA STARBUCK</vt:lpstr>
      <vt:lpstr>QUEENA STOVALL</vt:lpstr>
      <vt:lpstr>CATHERINE ‘KITTY’ BOXLEY SWANSON</vt:lpstr>
      <vt:lpstr>MARITA TAYLOR</vt:lpstr>
      <vt:lpstr>BETTY PEARL THOMAS</vt:lpstr>
      <vt:lpstr>CLAUDIA DUCK TUCKER</vt:lpstr>
      <vt:lpstr>LILLIE WARE</vt:lpstr>
      <vt:lpstr>JANICE NORVELL WHEATON</vt:lpstr>
      <vt:lpstr>LEONA WILKINS</vt:lpstr>
      <vt:lpstr>HELEN WILLIAMS</vt:lpstr>
      <vt:lpstr>MARY FRANCES WILLIAMS</vt:lpstr>
      <vt:lpstr>ELIZABETH WIMER</vt:lpstr>
      <vt:lpstr>GLORIA WITT</vt:lpstr>
      <vt:lpstr>HELEN WITT</vt:lpstr>
      <vt:lpstr>MEREDITH JUNG-EN WOO</vt:lpstr>
      <vt:lpstr>KARENNE WOOD</vt:lpstr>
      <vt:lpstr>MARLIESE WURTH</vt:lpstr>
      <vt:lpstr>LINDA ZABLOSKI</vt:lpstr>
      <vt:lpstr>WOMAN MAKING A POSITIVE  DIFFERENCE 1920 - 2020</vt:lpstr>
      <vt:lpstr>AGAR THREE SCHOOLS PROJECT</vt:lpstr>
      <vt:lpstr>AGAR PROJECT AT FAIRMONT   CROSSING</vt:lpstr>
      <vt:lpstr>AMERICAN ASSOCIATION OF UNIVERSITY WOMEN</vt:lpstr>
      <vt:lpstr>AMHERST COUNTY MUSEUM AND HISTORICAL SOCIETY EXECUTIVE BOARD</vt:lpstr>
      <vt:lpstr>AMHERST CHAPTER OF DAR</vt:lpstr>
      <vt:lpstr>THE AMHERECHOS</vt:lpstr>
      <vt:lpstr>AMHERST WOMAN’S CLUB</vt:lpstr>
      <vt:lpstr>AMHERST WOMAN’S CLUB</vt:lpstr>
      <vt:lpstr>VILLAGE GARDEN CLUB</vt:lpstr>
      <vt:lpstr>SCOTT ZION GIRL SCOUT TROOP</vt:lpstr>
      <vt:lpstr>WOODRUFF’S CAFÉ AND PIE SHOP</vt:lpstr>
      <vt:lpstr>WOODRUFF SISTERS INVOLVEMENT IN INTEGRATION OF SCHOOLS</vt:lpstr>
      <vt:lpstr>WOMAN MAKING A POSITIVE  DIFFERENCE 1920 - 2020</vt:lpstr>
      <vt:lpstr>PROJECT CREATORS, COMPILERS, AND ASSEMBLERS  </vt:lpstr>
      <vt:lpstr>THE ARTISTS AND THEIR WORKS</vt:lpstr>
      <vt:lpstr>EXHIBITS IN THE MAIN MUSEUM September –December 2020</vt:lpstr>
      <vt:lpstr>BIG CABINET - LOWER SHELF</vt:lpstr>
      <vt:lpstr>PowerPoint Presentation</vt:lpstr>
      <vt:lpstr>PowerPoint Presentation</vt:lpstr>
      <vt:lpstr>PANEL DISCUSSION ON “WOMEN VOTING IN AMHERST COUNTY”</vt:lpstr>
      <vt:lpstr>AGAR Video Interviews (shown at Lecture)</vt:lpstr>
      <vt:lpstr>PANEL DISCUSSION, QUESTIONS, AND ANSWERS</vt:lpstr>
      <vt:lpstr>THE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MAKING A DIFFERENCE 1920 - 2020</dc:title>
  <dc:creator>Donna Meeks</dc:creator>
  <cp:lastModifiedBy>Catherine Bost</cp:lastModifiedBy>
  <cp:revision>156</cp:revision>
  <dcterms:created xsi:type="dcterms:W3CDTF">2021-02-18T18:14:25Z</dcterms:created>
  <dcterms:modified xsi:type="dcterms:W3CDTF">2021-08-15T19:51:34Z</dcterms:modified>
</cp:coreProperties>
</file>