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74"/>
  </p:notesMasterIdLst>
  <p:sldIdLst>
    <p:sldId id="256" r:id="rId2"/>
    <p:sldId id="404" r:id="rId3"/>
    <p:sldId id="377" r:id="rId4"/>
    <p:sldId id="405" r:id="rId5"/>
    <p:sldId id="412" r:id="rId6"/>
    <p:sldId id="411" r:id="rId7"/>
    <p:sldId id="417" r:id="rId8"/>
    <p:sldId id="262" r:id="rId9"/>
    <p:sldId id="263" r:id="rId10"/>
    <p:sldId id="273" r:id="rId11"/>
    <p:sldId id="264" r:id="rId12"/>
    <p:sldId id="265" r:id="rId13"/>
    <p:sldId id="266" r:id="rId14"/>
    <p:sldId id="267" r:id="rId15"/>
    <p:sldId id="269" r:id="rId16"/>
    <p:sldId id="270" r:id="rId17"/>
    <p:sldId id="271" r:id="rId18"/>
    <p:sldId id="272" r:id="rId19"/>
    <p:sldId id="274" r:id="rId20"/>
    <p:sldId id="275" r:id="rId21"/>
    <p:sldId id="276" r:id="rId22"/>
    <p:sldId id="277" r:id="rId23"/>
    <p:sldId id="278" r:id="rId24"/>
    <p:sldId id="378" r:id="rId25"/>
    <p:sldId id="280" r:id="rId26"/>
    <p:sldId id="281" r:id="rId27"/>
    <p:sldId id="284" r:id="rId28"/>
    <p:sldId id="285" r:id="rId29"/>
    <p:sldId id="365" r:id="rId30"/>
    <p:sldId id="287" r:id="rId31"/>
    <p:sldId id="288" r:id="rId32"/>
    <p:sldId id="289" r:id="rId33"/>
    <p:sldId id="290" r:id="rId34"/>
    <p:sldId id="291" r:id="rId35"/>
    <p:sldId id="292" r:id="rId36"/>
    <p:sldId id="293" r:id="rId37"/>
    <p:sldId id="294" r:id="rId38"/>
    <p:sldId id="335" r:id="rId39"/>
    <p:sldId id="295" r:id="rId40"/>
    <p:sldId id="296" r:id="rId41"/>
    <p:sldId id="297" r:id="rId42"/>
    <p:sldId id="298" r:id="rId43"/>
    <p:sldId id="299" r:id="rId44"/>
    <p:sldId id="300" r:id="rId45"/>
    <p:sldId id="328"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3" r:id="rId65"/>
    <p:sldId id="324" r:id="rId66"/>
    <p:sldId id="325" r:id="rId67"/>
    <p:sldId id="326" r:id="rId68"/>
    <p:sldId id="327" r:id="rId69"/>
    <p:sldId id="329" r:id="rId70"/>
    <p:sldId id="330" r:id="rId71"/>
    <p:sldId id="331" r:id="rId72"/>
    <p:sldId id="332"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5" autoAdjust="0"/>
    <p:restoredTop sz="94694"/>
  </p:normalViewPr>
  <p:slideViewPr>
    <p:cSldViewPr snapToGrid="0">
      <p:cViewPr varScale="1">
        <p:scale>
          <a:sx n="121" d="100"/>
          <a:sy n="121" d="100"/>
        </p:scale>
        <p:origin x="1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1CFF1-CAFD-CC4F-82C1-F183CD52F40D}" type="datetimeFigureOut">
              <a:rPr lang="en-US" smtClean="0"/>
              <a:t>8/15/21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A2F1C-5168-1E41-AB33-832375846094}" type="slidenum">
              <a:rPr lang="en-US" smtClean="0"/>
              <a:t>‹#›</a:t>
            </a:fld>
            <a:endParaRPr lang="en-US"/>
          </a:p>
        </p:txBody>
      </p:sp>
    </p:spTree>
    <p:extLst>
      <p:ext uri="{BB962C8B-B14F-4D97-AF65-F5344CB8AC3E}">
        <p14:creationId xmlns:p14="http://schemas.microsoft.com/office/powerpoint/2010/main" val="36544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8/15/21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8/15/21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8/15/21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8/15/21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8/15/21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8/15/21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8/15/21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8/15/21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8/15/21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8/15/21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1D8D-EB96-42FC-9A48-E416BABC90B7}"/>
              </a:ext>
            </a:extLst>
          </p:cNvPr>
          <p:cNvSpPr>
            <a:spLocks noGrp="1"/>
          </p:cNvSpPr>
          <p:nvPr>
            <p:ph type="ctrTitle"/>
          </p:nvPr>
        </p:nvSpPr>
        <p:spPr>
          <a:xfrm>
            <a:off x="1561708" y="2091263"/>
            <a:ext cx="9071240" cy="3048000"/>
          </a:xfrm>
        </p:spPr>
        <p:txBody>
          <a:bodyPr/>
          <a:lstStyle/>
          <a:p>
            <a:r>
              <a:rPr lang="en-US" sz="4000" dirty="0"/>
              <a:t>WOMEN </a:t>
            </a:r>
            <a:br>
              <a:rPr lang="en-US" sz="4000" dirty="0"/>
            </a:br>
            <a:r>
              <a:rPr lang="en-US" sz="4000" dirty="0"/>
              <a:t>MAKING A POSITIVE DIFFERENCE </a:t>
            </a:r>
            <a:br>
              <a:rPr lang="en-US" sz="4000" dirty="0"/>
            </a:br>
            <a:r>
              <a:rPr lang="en-US" sz="4000" dirty="0"/>
              <a:t>IN AMHERST COUNTY</a:t>
            </a:r>
            <a:br>
              <a:rPr lang="en-US" sz="4000" dirty="0"/>
            </a:br>
            <a:r>
              <a:rPr lang="en-US" sz="4000" dirty="0"/>
              <a:t>1920 - 2020</a:t>
            </a:r>
          </a:p>
        </p:txBody>
      </p:sp>
      <p:sp>
        <p:nvSpPr>
          <p:cNvPr id="3" name="Subtitle 2">
            <a:extLst>
              <a:ext uri="{FF2B5EF4-FFF2-40B4-BE49-F238E27FC236}">
                <a16:creationId xmlns:a16="http://schemas.microsoft.com/office/drawing/2014/main" id="{3F1D087D-264F-46CF-823E-1518F1B917BF}"/>
              </a:ext>
            </a:extLst>
          </p:cNvPr>
          <p:cNvSpPr>
            <a:spLocks noGrp="1"/>
          </p:cNvSpPr>
          <p:nvPr>
            <p:ph type="subTitle" idx="1"/>
          </p:nvPr>
        </p:nvSpPr>
        <p:spPr/>
        <p:txBody>
          <a:bodyPr/>
          <a:lstStyle/>
          <a:p>
            <a:r>
              <a:rPr lang="en-US" sz="1800" b="1" dirty="0"/>
              <a:t>THE PROJECT HISTORY</a:t>
            </a:r>
          </a:p>
        </p:txBody>
      </p:sp>
    </p:spTree>
    <p:extLst>
      <p:ext uri="{BB962C8B-B14F-4D97-AF65-F5344CB8AC3E}">
        <p14:creationId xmlns:p14="http://schemas.microsoft.com/office/powerpoint/2010/main" val="2638848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FDC9-FDAC-47A8-8506-589F66B1D011}"/>
              </a:ext>
            </a:extLst>
          </p:cNvPr>
          <p:cNvSpPr>
            <a:spLocks noGrp="1"/>
          </p:cNvSpPr>
          <p:nvPr>
            <p:ph type="title"/>
          </p:nvPr>
        </p:nvSpPr>
        <p:spPr/>
        <p:txBody>
          <a:bodyPr/>
          <a:lstStyle/>
          <a:p>
            <a:r>
              <a:rPr lang="en-US" dirty="0"/>
              <a:t>MARY KENDRICK BENEDICT</a:t>
            </a:r>
          </a:p>
        </p:txBody>
      </p:sp>
      <p:pic>
        <p:nvPicPr>
          <p:cNvPr id="6" name="Content Placeholder 5" descr="A picture containing person, outdoor, standing&#10;&#10;Description automatically generated">
            <a:extLst>
              <a:ext uri="{FF2B5EF4-FFF2-40B4-BE49-F238E27FC236}">
                <a16:creationId xmlns:a16="http://schemas.microsoft.com/office/drawing/2014/main" id="{A6B3BA89-9C38-4686-903C-F56E562B57F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95814" y="2103438"/>
            <a:ext cx="2296534" cy="3748087"/>
          </a:xfrm>
        </p:spPr>
      </p:pic>
      <p:sp>
        <p:nvSpPr>
          <p:cNvPr id="4" name="Content Placeholder 3">
            <a:extLst>
              <a:ext uri="{FF2B5EF4-FFF2-40B4-BE49-F238E27FC236}">
                <a16:creationId xmlns:a16="http://schemas.microsoft.com/office/drawing/2014/main" id="{F51F1016-6F39-4E42-AF5C-8207A0C8F097}"/>
              </a:ext>
            </a:extLst>
          </p:cNvPr>
          <p:cNvSpPr>
            <a:spLocks noGrp="1"/>
          </p:cNvSpPr>
          <p:nvPr>
            <p:ph sz="half" idx="2"/>
          </p:nvPr>
        </p:nvSpPr>
        <p:spPr>
          <a:xfrm>
            <a:off x="5281683" y="1842448"/>
            <a:ext cx="6114197" cy="4372958"/>
          </a:xfrm>
        </p:spPr>
        <p:txBody>
          <a:bodyPr/>
          <a:lstStyle/>
          <a:p>
            <a:endParaRPr lang="en-US" dirty="0"/>
          </a:p>
          <a:p>
            <a:endParaRPr lang="en-US" dirty="0"/>
          </a:p>
          <a:p>
            <a:endParaRPr lang="en-US" dirty="0"/>
          </a:p>
          <a:p>
            <a:r>
              <a:rPr lang="en-US" dirty="0"/>
              <a:t>First President of Sweet Briar College</a:t>
            </a:r>
          </a:p>
          <a:p>
            <a:r>
              <a:rPr lang="en-US" dirty="0"/>
              <a:t>1906 to 1916</a:t>
            </a:r>
          </a:p>
          <a:p>
            <a:r>
              <a:rPr lang="en-US" dirty="0"/>
              <a:t>Educator and Physician</a:t>
            </a:r>
          </a:p>
        </p:txBody>
      </p:sp>
    </p:spTree>
    <p:extLst>
      <p:ext uri="{BB962C8B-B14F-4D97-AF65-F5344CB8AC3E}">
        <p14:creationId xmlns:p14="http://schemas.microsoft.com/office/powerpoint/2010/main" val="81093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pic>
        <p:nvPicPr>
          <p:cNvPr id="6" name="Content Placeholder 5" descr="A person standing at a podium&#10;&#10;Description automatically generated with medium confidence">
            <a:extLst>
              <a:ext uri="{FF2B5EF4-FFF2-40B4-BE49-F238E27FC236}">
                <a16:creationId xmlns:a16="http://schemas.microsoft.com/office/drawing/2014/main" id="{01C58173-86B0-4598-82FE-12D28D4AFB37}"/>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r="-2" b="-2"/>
          <a:stretch/>
        </p:blipFill>
        <p:spPr>
          <a:xfrm>
            <a:off x="190846" y="237744"/>
            <a:ext cx="4098619" cy="6382512"/>
          </a:xfrm>
          <a:prstGeom prst="rect">
            <a:avLst/>
          </a:prstGeom>
        </p:spPr>
      </p:pic>
      <p:sp>
        <p:nvSpPr>
          <p:cNvPr id="15"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7"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A049D-B079-417C-ADBB-AEA252136BBA}"/>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en-US" dirty="0"/>
              <a:t>JACQUELINE BIBBY</a:t>
            </a:r>
          </a:p>
        </p:txBody>
      </p:sp>
      <p:sp>
        <p:nvSpPr>
          <p:cNvPr id="4" name="Content Placeholder 3">
            <a:extLst>
              <a:ext uri="{FF2B5EF4-FFF2-40B4-BE49-F238E27FC236}">
                <a16:creationId xmlns:a16="http://schemas.microsoft.com/office/drawing/2014/main" id="{CBF6DEE7-2938-4E39-A42B-BE03A7F5DE4D}"/>
              </a:ext>
            </a:extLst>
          </p:cNvPr>
          <p:cNvSpPr>
            <a:spLocks noGrp="1"/>
          </p:cNvSpPr>
          <p:nvPr>
            <p:ph sz="half" idx="2"/>
          </p:nvPr>
        </p:nvSpPr>
        <p:spPr>
          <a:xfrm>
            <a:off x="4965192" y="2386584"/>
            <a:ext cx="6280826" cy="3648456"/>
          </a:xfrm>
        </p:spPr>
        <p:txBody>
          <a:bodyPr vert="horz" lIns="91440" tIns="45720" rIns="91440" bIns="45720" rtlCol="0">
            <a:normAutofit/>
          </a:bodyPr>
          <a:lstStyle/>
          <a:p>
            <a:pPr marL="342900" marR="0" lvl="0">
              <a:spcBef>
                <a:spcPts val="0"/>
              </a:spcBef>
              <a:spcAft>
                <a:spcPts val="0"/>
              </a:spcAft>
            </a:pPr>
            <a:endParaRPr lang="en-US" dirty="0">
              <a:effectLst/>
            </a:endParaRPr>
          </a:p>
          <a:p>
            <a:pPr marL="342900" marR="0" lvl="0">
              <a:spcBef>
                <a:spcPts val="0"/>
              </a:spcBef>
              <a:spcAft>
                <a:spcPts val="0"/>
              </a:spcAft>
            </a:pPr>
            <a:endParaRPr lang="en-US" dirty="0"/>
          </a:p>
          <a:p>
            <a:pPr marL="342900" marR="0" lvl="0">
              <a:spcBef>
                <a:spcPts val="0"/>
              </a:spcBef>
              <a:spcAft>
                <a:spcPts val="0"/>
              </a:spcAft>
            </a:pPr>
            <a:r>
              <a:rPr lang="en-US" dirty="0">
                <a:effectLst/>
              </a:rPr>
              <a:t>Founder of the Jim Bibby Memorial Golf Tournament. All proceeds are awarded to a non-profit organization each year.</a:t>
            </a:r>
          </a:p>
          <a:p>
            <a:pPr marL="342900" marR="0" lvl="0">
              <a:spcBef>
                <a:spcPts val="0"/>
              </a:spcBef>
              <a:spcAft>
                <a:spcPts val="0"/>
              </a:spcAft>
            </a:pPr>
            <a:endParaRPr lang="en-US" dirty="0">
              <a:effectLst/>
            </a:endParaRPr>
          </a:p>
          <a:p>
            <a:pPr marL="274320" marR="0">
              <a:spcBef>
                <a:spcPts val="0"/>
              </a:spcBef>
              <a:spcAft>
                <a:spcPts val="0"/>
              </a:spcAft>
            </a:pPr>
            <a:endParaRPr lang="en-US" dirty="0">
              <a:effectLst/>
            </a:endParaRPr>
          </a:p>
          <a:p>
            <a:pPr marL="342900" marR="0" lvl="0">
              <a:spcBef>
                <a:spcPts val="0"/>
              </a:spcBef>
              <a:spcAft>
                <a:spcPts val="1000"/>
              </a:spcAft>
            </a:pPr>
            <a:r>
              <a:rPr lang="en-US" dirty="0">
                <a:effectLst/>
              </a:rPr>
              <a:t>Secretary of The NAACP Amherst Branch for 2021.</a:t>
            </a:r>
          </a:p>
          <a:p>
            <a:endParaRPr lang="en-US" dirty="0"/>
          </a:p>
        </p:txBody>
      </p:sp>
    </p:spTree>
    <p:extLst>
      <p:ext uri="{BB962C8B-B14F-4D97-AF65-F5344CB8AC3E}">
        <p14:creationId xmlns:p14="http://schemas.microsoft.com/office/powerpoint/2010/main" val="325643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32"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21718722-D95B-4423-8128-A9A4A9F60149}"/>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a:t>Jessee Mays Booker</a:t>
            </a:r>
          </a:p>
        </p:txBody>
      </p:sp>
      <p:sp>
        <p:nvSpPr>
          <p:cNvPr id="33" name="Rectangle 14">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34" name="Rectangle 16">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Content Placeholder 5" descr="A picture containing person, posing, people&#10;&#10;Description automatically generated">
            <a:extLst>
              <a:ext uri="{FF2B5EF4-FFF2-40B4-BE49-F238E27FC236}">
                <a16:creationId xmlns:a16="http://schemas.microsoft.com/office/drawing/2014/main" id="{6AA77BC2-1409-474E-B4BE-6B8C39D1129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r="-2"/>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D9F1536F-5F37-42F3-9F37-01AABC82961D}"/>
              </a:ext>
            </a:extLst>
          </p:cNvPr>
          <p:cNvSpPr>
            <a:spLocks noGrp="1"/>
          </p:cNvSpPr>
          <p:nvPr>
            <p:ph sz="half" idx="2"/>
          </p:nvPr>
        </p:nvSpPr>
        <p:spPr>
          <a:xfrm>
            <a:off x="6314384" y="2103120"/>
            <a:ext cx="4810816" cy="3931920"/>
          </a:xfrm>
        </p:spPr>
        <p:txBody>
          <a:bodyPr vert="horz" lIns="91440" tIns="45720" rIns="91440" bIns="45720" rtlCol="0">
            <a:normAutofit/>
          </a:bodyPr>
          <a:lstStyle/>
          <a:p>
            <a:pPr marL="342900" marR="0" lvl="0">
              <a:spcBef>
                <a:spcPts val="0"/>
              </a:spcBef>
              <a:spcAft>
                <a:spcPts val="0"/>
              </a:spcAft>
            </a:pPr>
            <a:endParaRPr lang="en-US">
              <a:effectLst/>
            </a:endParaRPr>
          </a:p>
          <a:p>
            <a:pPr marL="342900" marR="0" lvl="0">
              <a:spcBef>
                <a:spcPts val="0"/>
              </a:spcBef>
              <a:spcAft>
                <a:spcPts val="0"/>
              </a:spcAft>
            </a:pPr>
            <a:endParaRPr lang="en-US"/>
          </a:p>
          <a:p>
            <a:pPr marL="342900" marR="0" lvl="0">
              <a:spcBef>
                <a:spcPts val="0"/>
              </a:spcBef>
              <a:spcAft>
                <a:spcPts val="0"/>
              </a:spcAft>
            </a:pPr>
            <a:endParaRPr lang="en-US">
              <a:effectLst/>
            </a:endParaRPr>
          </a:p>
          <a:p>
            <a:pPr marL="342900" marR="0" lvl="0">
              <a:spcBef>
                <a:spcPts val="0"/>
              </a:spcBef>
              <a:spcAft>
                <a:spcPts val="0"/>
              </a:spcAft>
            </a:pPr>
            <a:r>
              <a:rPr lang="en-US">
                <a:effectLst/>
              </a:rPr>
              <a:t>Amherst County Voters League voter registration and absentee voter organizer</a:t>
            </a:r>
          </a:p>
          <a:p>
            <a:pPr marL="342900" marR="0" lvl="0">
              <a:spcBef>
                <a:spcPts val="0"/>
              </a:spcBef>
              <a:spcAft>
                <a:spcPts val="0"/>
              </a:spcAft>
            </a:pPr>
            <a:r>
              <a:rPr lang="en-US">
                <a:effectLst/>
              </a:rPr>
              <a:t>Organized and enthusiastic, Jessee Booker is everyone’s Favorite Precinct Captain.</a:t>
            </a:r>
          </a:p>
          <a:p>
            <a:endParaRPr lang="en-US" dirty="0"/>
          </a:p>
        </p:txBody>
      </p:sp>
    </p:spTree>
    <p:extLst>
      <p:ext uri="{BB962C8B-B14F-4D97-AF65-F5344CB8AC3E}">
        <p14:creationId xmlns:p14="http://schemas.microsoft.com/office/powerpoint/2010/main" val="8849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94C0-C36B-450B-82D6-3BBB9428CEF4}"/>
              </a:ext>
            </a:extLst>
          </p:cNvPr>
          <p:cNvSpPr>
            <a:spLocks noGrp="1"/>
          </p:cNvSpPr>
          <p:nvPr>
            <p:ph type="title"/>
          </p:nvPr>
        </p:nvSpPr>
        <p:spPr/>
        <p:txBody>
          <a:bodyPr/>
          <a:lstStyle/>
          <a:p>
            <a:r>
              <a:rPr lang="en-US" dirty="0"/>
              <a:t>Bertie Branham</a:t>
            </a:r>
          </a:p>
        </p:txBody>
      </p:sp>
      <p:pic>
        <p:nvPicPr>
          <p:cNvPr id="6" name="Content Placeholder 5">
            <a:extLst>
              <a:ext uri="{FF2B5EF4-FFF2-40B4-BE49-F238E27FC236}">
                <a16:creationId xmlns:a16="http://schemas.microsoft.com/office/drawing/2014/main" id="{43925050-2650-46F8-88BF-0316F2DF37E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520"/>
            <a:ext cx="4754563" cy="3565922"/>
          </a:xfrm>
        </p:spPr>
      </p:pic>
      <p:sp>
        <p:nvSpPr>
          <p:cNvPr id="4" name="Content Placeholder 3">
            <a:extLst>
              <a:ext uri="{FF2B5EF4-FFF2-40B4-BE49-F238E27FC236}">
                <a16:creationId xmlns:a16="http://schemas.microsoft.com/office/drawing/2014/main" id="{0F8ECED4-BDE3-41FD-837B-9A3AA3B1D9FC}"/>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Bertie Branham was perhaps best known for her artistry as a Monacan Basket Weaver.</a:t>
            </a:r>
          </a:p>
          <a:p>
            <a:pPr marL="0" marR="0" lvl="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Mrs. Branham was also a Monacan historian. She ran the “Monacan Village” at Natural Bridge, where she informally educated people about the Tribe and demonstrated her basket weaving.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983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B7B4-947F-4555-821C-33053BA32612}"/>
              </a:ext>
            </a:extLst>
          </p:cNvPr>
          <p:cNvSpPr>
            <a:spLocks noGrp="1"/>
          </p:cNvSpPr>
          <p:nvPr>
            <p:ph type="title"/>
          </p:nvPr>
        </p:nvSpPr>
        <p:spPr/>
        <p:txBody>
          <a:bodyPr>
            <a:normAutofit/>
          </a:bodyPr>
          <a:lstStyle/>
          <a:p>
            <a:r>
              <a:rPr lang="en-US" dirty="0"/>
              <a:t>GLORIA BRAXTON</a:t>
            </a:r>
          </a:p>
        </p:txBody>
      </p:sp>
      <p:pic>
        <p:nvPicPr>
          <p:cNvPr id="7" name="Content Placeholder 6" descr="A picture containing person, outdoor&#10;&#10;Description automatically generated">
            <a:extLst>
              <a:ext uri="{FF2B5EF4-FFF2-40B4-BE49-F238E27FC236}">
                <a16:creationId xmlns:a16="http://schemas.microsoft.com/office/drawing/2014/main" id="{E9B4A2D2-B7B8-42CF-A203-E8A181C17E6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59494" y="2103438"/>
            <a:ext cx="3169174" cy="3748087"/>
          </a:xfrm>
        </p:spPr>
      </p:pic>
      <p:pic>
        <p:nvPicPr>
          <p:cNvPr id="5" name="Content Placeholder 4">
            <a:extLst>
              <a:ext uri="{FF2B5EF4-FFF2-40B4-BE49-F238E27FC236}">
                <a16:creationId xmlns:a16="http://schemas.microsoft.com/office/drawing/2014/main" id="{6A46C6AB-A0E0-40D0-B053-5BC1CECD1998}"/>
              </a:ext>
            </a:extLst>
          </p:cNvPr>
          <p:cNvPicPr>
            <a:picLocks noGrp="1"/>
          </p:cNvPicPr>
          <p:nvPr>
            <p:ph sz="half" idx="2"/>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6370638" y="3056998"/>
            <a:ext cx="4754562" cy="1840966"/>
          </a:xfrm>
          <a:prstGeom prst="rect">
            <a:avLst/>
          </a:prstGeom>
          <a:noFill/>
          <a:ln>
            <a:noFill/>
          </a:ln>
        </p:spPr>
      </p:pic>
    </p:spTree>
    <p:extLst>
      <p:ext uri="{BB962C8B-B14F-4D97-AF65-F5344CB8AC3E}">
        <p14:creationId xmlns:p14="http://schemas.microsoft.com/office/powerpoint/2010/main" val="195063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00F0-515D-4C8C-ADC7-7DEBE2A3D798}"/>
              </a:ext>
            </a:extLst>
          </p:cNvPr>
          <p:cNvSpPr>
            <a:spLocks noGrp="1"/>
          </p:cNvSpPr>
          <p:nvPr>
            <p:ph type="title"/>
          </p:nvPr>
        </p:nvSpPr>
        <p:spPr/>
        <p:txBody>
          <a:bodyPr/>
          <a:lstStyle/>
          <a:p>
            <a:r>
              <a:rPr lang="en-US" dirty="0"/>
              <a:t>DR. LORETTA BRAXTON</a:t>
            </a:r>
          </a:p>
        </p:txBody>
      </p:sp>
      <p:pic>
        <p:nvPicPr>
          <p:cNvPr id="6" name="Content Placeholder 5" descr="A picture containing wall, person, indoor&#10;&#10;Description automatically generated">
            <a:extLst>
              <a:ext uri="{FF2B5EF4-FFF2-40B4-BE49-F238E27FC236}">
                <a16:creationId xmlns:a16="http://schemas.microsoft.com/office/drawing/2014/main" id="{85806239-4BE4-46D6-9614-997CD6ED3503}"/>
              </a:ext>
            </a:extLst>
          </p:cNvPr>
          <p:cNvPicPr>
            <a:picLocks noGrp="1" noChangeAspect="1"/>
          </p:cNvPicPr>
          <p:nvPr>
            <p:ph sz="half" idx="1"/>
          </p:nvPr>
        </p:nvPicPr>
        <p:blipFill>
          <a:blip r:embed="rId2"/>
          <a:stretch>
            <a:fillRect/>
          </a:stretch>
        </p:blipFill>
        <p:spPr>
          <a:xfrm>
            <a:off x="1533048" y="2112670"/>
            <a:ext cx="4065907" cy="3748087"/>
          </a:xfrm>
        </p:spPr>
      </p:pic>
      <p:sp>
        <p:nvSpPr>
          <p:cNvPr id="9" name="Content Placeholder 8">
            <a:extLst>
              <a:ext uri="{FF2B5EF4-FFF2-40B4-BE49-F238E27FC236}">
                <a16:creationId xmlns:a16="http://schemas.microsoft.com/office/drawing/2014/main" id="{B3DB97B1-738A-42B6-91F2-9FA047EDF0B0}"/>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Clinical Psychologist at the Durham Veterans Affairs Health Care System, North 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Awarded the 2019 American Psychological Association Presidential Citation for remarkable leadership and commitment to improving the lives of our nation’s veterans and training the psychologists who serve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5104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33C0-AB28-42D4-ADE6-487BC745C19C}"/>
              </a:ext>
            </a:extLst>
          </p:cNvPr>
          <p:cNvSpPr>
            <a:spLocks noGrp="1"/>
          </p:cNvSpPr>
          <p:nvPr>
            <p:ph type="title"/>
          </p:nvPr>
        </p:nvSpPr>
        <p:spPr/>
        <p:txBody>
          <a:bodyPr/>
          <a:lstStyle/>
          <a:p>
            <a:r>
              <a:rPr lang="en-US" dirty="0"/>
              <a:t>CARRIE BROWN</a:t>
            </a:r>
          </a:p>
        </p:txBody>
      </p:sp>
      <p:pic>
        <p:nvPicPr>
          <p:cNvPr id="8" name="Content Placeholder 7" descr="A person with curly hair&#10;&#10;Description automatically generated with low confidence">
            <a:extLst>
              <a:ext uri="{FF2B5EF4-FFF2-40B4-BE49-F238E27FC236}">
                <a16:creationId xmlns:a16="http://schemas.microsoft.com/office/drawing/2014/main" id="{20A4827D-E9A6-46DB-B05F-78151B69494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183128" y="2103438"/>
            <a:ext cx="2521906" cy="3748087"/>
          </a:xfrm>
        </p:spPr>
      </p:pic>
      <p:pic>
        <p:nvPicPr>
          <p:cNvPr id="11" name="Content Placeholder 10">
            <a:extLst>
              <a:ext uri="{FF2B5EF4-FFF2-40B4-BE49-F238E27FC236}">
                <a16:creationId xmlns:a16="http://schemas.microsoft.com/office/drawing/2014/main" id="{E10E9098-E08E-4F56-8A07-98522F572FA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43100" y="2014194"/>
            <a:ext cx="6164455" cy="4114018"/>
          </a:xfrm>
          <a:prstGeom prst="rect">
            <a:avLst/>
          </a:prstGeom>
        </p:spPr>
      </p:pic>
    </p:spTree>
    <p:extLst>
      <p:ext uri="{BB962C8B-B14F-4D97-AF65-F5344CB8AC3E}">
        <p14:creationId xmlns:p14="http://schemas.microsoft.com/office/powerpoint/2010/main" val="3293326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D4A4-94C0-4E9F-949A-76222CCE2AF0}"/>
              </a:ext>
            </a:extLst>
          </p:cNvPr>
          <p:cNvSpPr>
            <a:spLocks noGrp="1"/>
          </p:cNvSpPr>
          <p:nvPr>
            <p:ph type="title"/>
          </p:nvPr>
        </p:nvSpPr>
        <p:spPr/>
        <p:txBody>
          <a:bodyPr/>
          <a:lstStyle/>
          <a:p>
            <a:r>
              <a:rPr lang="en-US" dirty="0"/>
              <a:t>CHIEF SHARON REBECCA BRYANT</a:t>
            </a:r>
          </a:p>
        </p:txBody>
      </p:sp>
      <p:pic>
        <p:nvPicPr>
          <p:cNvPr id="8" name="Content Placeholder 7">
            <a:extLst>
              <a:ext uri="{FF2B5EF4-FFF2-40B4-BE49-F238E27FC236}">
                <a16:creationId xmlns:a16="http://schemas.microsoft.com/office/drawing/2014/main" id="{C3C46AA9-5E50-4656-86DA-C1FF88786CF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7716" y="2585413"/>
            <a:ext cx="4754563" cy="3283818"/>
          </a:xfrm>
        </p:spPr>
      </p:pic>
      <p:pic>
        <p:nvPicPr>
          <p:cNvPr id="6" name="Content Placeholder 5">
            <a:extLst>
              <a:ext uri="{FF2B5EF4-FFF2-40B4-BE49-F238E27FC236}">
                <a16:creationId xmlns:a16="http://schemas.microsoft.com/office/drawing/2014/main" id="{43865F11-C8B0-415B-B039-2F03D87F6723}"/>
              </a:ext>
            </a:extLst>
          </p:cNvPr>
          <p:cNvPicPr>
            <a:picLocks noGrp="1" noChangeAspect="1"/>
          </p:cNvPicPr>
          <p:nvPr>
            <p:ph sz="half" idx="2"/>
          </p:nvPr>
        </p:nvPicPr>
        <p:blipFill>
          <a:blip r:embed="rId3">
            <a:lum bright="70000" contrast="-70000"/>
          </a:blip>
          <a:stretch>
            <a:fillRect/>
          </a:stretch>
        </p:blipFill>
        <p:spPr>
          <a:xfrm>
            <a:off x="6010376" y="2610465"/>
            <a:ext cx="5463908" cy="2728451"/>
          </a:xfrm>
        </p:spPr>
      </p:pic>
    </p:spTree>
    <p:extLst>
      <p:ext uri="{BB962C8B-B14F-4D97-AF65-F5344CB8AC3E}">
        <p14:creationId xmlns:p14="http://schemas.microsoft.com/office/powerpoint/2010/main" val="127922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E00B-F5E0-49D3-8A30-9B5D0B97CB73}"/>
              </a:ext>
            </a:extLst>
          </p:cNvPr>
          <p:cNvSpPr>
            <a:spLocks noGrp="1"/>
          </p:cNvSpPr>
          <p:nvPr>
            <p:ph type="title"/>
          </p:nvPr>
        </p:nvSpPr>
        <p:spPr/>
        <p:txBody>
          <a:bodyPr/>
          <a:lstStyle/>
          <a:p>
            <a:r>
              <a:rPr lang="en-US" dirty="0"/>
              <a:t>FRANCES BUTLER</a:t>
            </a:r>
          </a:p>
        </p:txBody>
      </p:sp>
      <p:pic>
        <p:nvPicPr>
          <p:cNvPr id="8" name="Content Placeholder 7">
            <a:extLst>
              <a:ext uri="{FF2B5EF4-FFF2-40B4-BE49-F238E27FC236}">
                <a16:creationId xmlns:a16="http://schemas.microsoft.com/office/drawing/2014/main" id="{49DF7FBB-963A-47F6-B4FC-3F4F56D2C35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28699" y="1724984"/>
            <a:ext cx="3777178" cy="4126542"/>
          </a:xfrm>
        </p:spPr>
      </p:pic>
      <p:pic>
        <p:nvPicPr>
          <p:cNvPr id="6" name="Content Placeholder 5">
            <a:extLst>
              <a:ext uri="{FF2B5EF4-FFF2-40B4-BE49-F238E27FC236}">
                <a16:creationId xmlns:a16="http://schemas.microsoft.com/office/drawing/2014/main" id="{894A4544-275E-4E06-B0A2-F354E24710D2}"/>
              </a:ext>
            </a:extLst>
          </p:cNvPr>
          <p:cNvPicPr>
            <a:picLocks noGrp="1" noChangeAspect="1"/>
          </p:cNvPicPr>
          <p:nvPr>
            <p:ph sz="half" idx="2"/>
          </p:nvPr>
        </p:nvPicPr>
        <p:blipFill>
          <a:blip r:embed="rId3">
            <a:lum bright="70000" contrast="-70000"/>
          </a:blip>
          <a:stretch>
            <a:fillRect/>
          </a:stretch>
        </p:blipFill>
        <p:spPr>
          <a:xfrm>
            <a:off x="6096000" y="2014194"/>
            <a:ext cx="5619323" cy="3551412"/>
          </a:xfrm>
        </p:spPr>
      </p:pic>
    </p:spTree>
    <p:extLst>
      <p:ext uri="{BB962C8B-B14F-4D97-AF65-F5344CB8AC3E}">
        <p14:creationId xmlns:p14="http://schemas.microsoft.com/office/powerpoint/2010/main" val="193779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BDE1-A8B4-4D29-9566-00DAB69FF230}"/>
              </a:ext>
            </a:extLst>
          </p:cNvPr>
          <p:cNvSpPr>
            <a:spLocks noGrp="1"/>
          </p:cNvSpPr>
          <p:nvPr>
            <p:ph type="title"/>
          </p:nvPr>
        </p:nvSpPr>
        <p:spPr/>
        <p:txBody>
          <a:bodyPr/>
          <a:lstStyle/>
          <a:p>
            <a:r>
              <a:rPr lang="en-US" dirty="0"/>
              <a:t>YUKIKO BYRUM</a:t>
            </a:r>
          </a:p>
        </p:txBody>
      </p:sp>
      <p:pic>
        <p:nvPicPr>
          <p:cNvPr id="8" name="Content Placeholder 7" descr="A picture containing outdoor, ground, outdoor object&#10;&#10;Description automatically generated">
            <a:extLst>
              <a:ext uri="{FF2B5EF4-FFF2-40B4-BE49-F238E27FC236}">
                <a16:creationId xmlns:a16="http://schemas.microsoft.com/office/drawing/2014/main" id="{840EEC25-B19E-4CB7-BE03-79C28C47146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147868" y="2103438"/>
            <a:ext cx="2592426" cy="3748087"/>
          </a:xfrm>
        </p:spPr>
      </p:pic>
      <p:pic>
        <p:nvPicPr>
          <p:cNvPr id="6" name="Content Placeholder 5">
            <a:extLst>
              <a:ext uri="{FF2B5EF4-FFF2-40B4-BE49-F238E27FC236}">
                <a16:creationId xmlns:a16="http://schemas.microsoft.com/office/drawing/2014/main" id="{09F7AA84-A8A6-49E1-ADC8-75B228038FC0}"/>
              </a:ext>
            </a:extLst>
          </p:cNvPr>
          <p:cNvPicPr>
            <a:picLocks noGrp="1" noChangeAspect="1"/>
          </p:cNvPicPr>
          <p:nvPr>
            <p:ph sz="half" idx="2"/>
          </p:nvPr>
        </p:nvPicPr>
        <p:blipFill>
          <a:blip r:embed="rId3">
            <a:lum bright="70000" contrast="-70000"/>
          </a:blip>
          <a:stretch>
            <a:fillRect/>
          </a:stretch>
        </p:blipFill>
        <p:spPr>
          <a:xfrm>
            <a:off x="5134160" y="2453897"/>
            <a:ext cx="6450360" cy="2837431"/>
          </a:xfrm>
        </p:spPr>
      </p:pic>
    </p:spTree>
    <p:extLst>
      <p:ext uri="{BB962C8B-B14F-4D97-AF65-F5344CB8AC3E}">
        <p14:creationId xmlns:p14="http://schemas.microsoft.com/office/powerpoint/2010/main" val="180572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2878-9B63-4172-8C88-C5352FB937F4}"/>
              </a:ext>
            </a:extLst>
          </p:cNvPr>
          <p:cNvSpPr>
            <a:spLocks noGrp="1"/>
          </p:cNvSpPr>
          <p:nvPr>
            <p:ph type="title"/>
          </p:nvPr>
        </p:nvSpPr>
        <p:spPr>
          <a:xfrm>
            <a:off x="613776" y="642594"/>
            <a:ext cx="10997852" cy="1186206"/>
          </a:xfrm>
        </p:spPr>
        <p:txBody>
          <a:bodyPr>
            <a:noAutofit/>
          </a:bodyPr>
          <a:lstStyle/>
          <a:p>
            <a:pPr algn="ctr"/>
            <a:r>
              <a:rPr lang="en-US" sz="2000" dirty="0">
                <a:solidFill>
                  <a:prstClr val="white"/>
                </a:solidFill>
                <a:latin typeface="Century Gothic" panose="020B0502020202020204"/>
              </a:rPr>
              <a:t>AMHERST GLEBE ARTS RESPONSE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(AGAR )IN COLLABORATION WITH</a:t>
            </a:r>
            <a:b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THE AMHERST COUNTY MUSEUM AND HISTORICAL SOCIETY</a:t>
            </a:r>
            <a:b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lang="en-US" sz="1200" dirty="0"/>
              <a:t>with assistance from The Monacan Nation, The Amherst Chapter of NAACP, Sweet Briar College,, NS-DAR, AWC  and Families</a:t>
            </a:r>
            <a:br>
              <a:rPr lang="en-US" sz="1200" dirty="0"/>
            </a:br>
            <a:b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lang="en-US" sz="1800" dirty="0">
                <a:solidFill>
                  <a:prstClr val="white"/>
                </a:solidFill>
                <a:latin typeface="Century Gothic" panose="020B0502020202020204"/>
              </a:rPr>
              <a:t>Project History of WOMEN MAKING A POSITIVE DIFFERENCE IN AMHERST COUNTY 1920-2020</a:t>
            </a:r>
            <a:endParaRPr lang="en-US" sz="1800" dirty="0"/>
          </a:p>
        </p:txBody>
      </p:sp>
      <p:pic>
        <p:nvPicPr>
          <p:cNvPr id="4" name="Content Placeholder 5" descr="Calendar&#10;&#10;Description automatically generated">
            <a:extLst>
              <a:ext uri="{FF2B5EF4-FFF2-40B4-BE49-F238E27FC236}">
                <a16:creationId xmlns:a16="http://schemas.microsoft.com/office/drawing/2014/main" id="{44AC471F-DB51-43E1-AA8B-3632BC0706F6}"/>
              </a:ext>
            </a:extLst>
          </p:cNvPr>
          <p:cNvPicPr>
            <a:picLocks noGrp="1" noChangeAspect="1"/>
          </p:cNvPicPr>
          <p:nvPr>
            <p:ph idx="1"/>
          </p:nvPr>
        </p:nvPicPr>
        <p:blipFill>
          <a:blip r:embed="rId2"/>
          <a:stretch>
            <a:fillRect/>
          </a:stretch>
        </p:blipFill>
        <p:spPr>
          <a:xfrm>
            <a:off x="3068877" y="1974685"/>
            <a:ext cx="6851738" cy="4349074"/>
          </a:xfrm>
        </p:spPr>
      </p:pic>
    </p:spTree>
    <p:extLst>
      <p:ext uri="{BB962C8B-B14F-4D97-AF65-F5344CB8AC3E}">
        <p14:creationId xmlns:p14="http://schemas.microsoft.com/office/powerpoint/2010/main" val="265139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7D3C-B738-47B1-B94E-7C5D43292DB7}"/>
              </a:ext>
            </a:extLst>
          </p:cNvPr>
          <p:cNvSpPr>
            <a:spLocks noGrp="1"/>
          </p:cNvSpPr>
          <p:nvPr>
            <p:ph type="title"/>
          </p:nvPr>
        </p:nvSpPr>
        <p:spPr/>
        <p:txBody>
          <a:bodyPr/>
          <a:lstStyle/>
          <a:p>
            <a:r>
              <a:rPr lang="en-US" dirty="0"/>
              <a:t>LOUISE CASH</a:t>
            </a:r>
          </a:p>
        </p:txBody>
      </p:sp>
      <p:pic>
        <p:nvPicPr>
          <p:cNvPr id="7" name="Content Placeholder 6">
            <a:extLst>
              <a:ext uri="{FF2B5EF4-FFF2-40B4-BE49-F238E27FC236}">
                <a16:creationId xmlns:a16="http://schemas.microsoft.com/office/drawing/2014/main" id="{1F2BFBB7-AC8E-4DB0-AEAD-DEDFFB052D7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55937" y="2103438"/>
            <a:ext cx="3176289" cy="3748087"/>
          </a:xfrm>
        </p:spPr>
      </p:pic>
      <p:pic>
        <p:nvPicPr>
          <p:cNvPr id="5" name="Content Placeholder 4">
            <a:extLst>
              <a:ext uri="{FF2B5EF4-FFF2-40B4-BE49-F238E27FC236}">
                <a16:creationId xmlns:a16="http://schemas.microsoft.com/office/drawing/2014/main" id="{CA75A8FC-EB51-477B-AC87-A36A7316C440}"/>
              </a:ext>
            </a:extLst>
          </p:cNvPr>
          <p:cNvPicPr>
            <a:picLocks noGrp="1"/>
          </p:cNvPicPr>
          <p:nvPr>
            <p:ph sz="half" idx="2"/>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6370320" y="2103120"/>
            <a:ext cx="4754880" cy="3749039"/>
          </a:xfrm>
          <a:prstGeom prst="rect">
            <a:avLst/>
          </a:prstGeom>
          <a:noFill/>
          <a:ln>
            <a:noFill/>
          </a:ln>
        </p:spPr>
      </p:pic>
    </p:spTree>
    <p:extLst>
      <p:ext uri="{BB962C8B-B14F-4D97-AF65-F5344CB8AC3E}">
        <p14:creationId xmlns:p14="http://schemas.microsoft.com/office/powerpoint/2010/main" val="343153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DA5D-A228-4CD3-BCDF-5D5E0878D63A}"/>
              </a:ext>
            </a:extLst>
          </p:cNvPr>
          <p:cNvSpPr>
            <a:spLocks noGrp="1"/>
          </p:cNvSpPr>
          <p:nvPr>
            <p:ph type="title"/>
          </p:nvPr>
        </p:nvSpPr>
        <p:spPr/>
        <p:txBody>
          <a:bodyPr/>
          <a:lstStyle/>
          <a:p>
            <a:r>
              <a:rPr lang="en-US" dirty="0"/>
              <a:t>LOTTIE CAMPBELL</a:t>
            </a:r>
          </a:p>
        </p:txBody>
      </p:sp>
      <p:pic>
        <p:nvPicPr>
          <p:cNvPr id="8" name="Content Placeholder 7" descr="A person wearing glasses&#10;&#10;Description automatically generated with low confidence">
            <a:extLst>
              <a:ext uri="{FF2B5EF4-FFF2-40B4-BE49-F238E27FC236}">
                <a16:creationId xmlns:a16="http://schemas.microsoft.com/office/drawing/2014/main" id="{5FDCCCD2-9B37-43A6-9BB3-44D85E453E1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70090" y="1828800"/>
            <a:ext cx="3766714" cy="4100052"/>
          </a:xfrm>
        </p:spPr>
      </p:pic>
      <p:pic>
        <p:nvPicPr>
          <p:cNvPr id="6" name="Content Placeholder 5">
            <a:extLst>
              <a:ext uri="{FF2B5EF4-FFF2-40B4-BE49-F238E27FC236}">
                <a16:creationId xmlns:a16="http://schemas.microsoft.com/office/drawing/2014/main" id="{7D9BC1BD-332F-4F74-AD38-7D2D67C318AC}"/>
              </a:ext>
            </a:extLst>
          </p:cNvPr>
          <p:cNvPicPr>
            <a:picLocks noGrp="1" noChangeAspect="1"/>
          </p:cNvPicPr>
          <p:nvPr>
            <p:ph sz="half" idx="2"/>
          </p:nvPr>
        </p:nvPicPr>
        <p:blipFill>
          <a:blip r:embed="rId3">
            <a:lum bright="70000" contrast="-70000"/>
          </a:blip>
          <a:stretch>
            <a:fillRect/>
          </a:stretch>
        </p:blipFill>
        <p:spPr>
          <a:xfrm>
            <a:off x="2943615" y="2349257"/>
            <a:ext cx="8923513" cy="2669914"/>
          </a:xfrm>
        </p:spPr>
      </p:pic>
    </p:spTree>
    <p:extLst>
      <p:ext uri="{BB962C8B-B14F-4D97-AF65-F5344CB8AC3E}">
        <p14:creationId xmlns:p14="http://schemas.microsoft.com/office/powerpoint/2010/main" val="182277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0EE3-FA81-4CDA-8833-CACDA9CC5EFE}"/>
              </a:ext>
            </a:extLst>
          </p:cNvPr>
          <p:cNvSpPr>
            <a:spLocks noGrp="1"/>
          </p:cNvSpPr>
          <p:nvPr>
            <p:ph type="title"/>
          </p:nvPr>
        </p:nvSpPr>
        <p:spPr/>
        <p:txBody>
          <a:bodyPr/>
          <a:lstStyle/>
          <a:p>
            <a:r>
              <a:rPr lang="en-US" dirty="0"/>
              <a:t>CAROL CHARLES</a:t>
            </a:r>
          </a:p>
        </p:txBody>
      </p:sp>
      <p:pic>
        <p:nvPicPr>
          <p:cNvPr id="8" name="Content Placeholder 7">
            <a:extLst>
              <a:ext uri="{FF2B5EF4-FFF2-40B4-BE49-F238E27FC236}">
                <a16:creationId xmlns:a16="http://schemas.microsoft.com/office/drawing/2014/main" id="{79FAA1B6-A472-4D3C-AD8C-2B98CB64710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63330" y="1926182"/>
            <a:ext cx="3598986" cy="3925343"/>
          </a:xfrm>
        </p:spPr>
      </p:pic>
      <p:pic>
        <p:nvPicPr>
          <p:cNvPr id="6" name="Content Placeholder 5">
            <a:extLst>
              <a:ext uri="{FF2B5EF4-FFF2-40B4-BE49-F238E27FC236}">
                <a16:creationId xmlns:a16="http://schemas.microsoft.com/office/drawing/2014/main" id="{49AF518B-36F4-4283-8018-558DDDE714A8}"/>
              </a:ext>
            </a:extLst>
          </p:cNvPr>
          <p:cNvPicPr>
            <a:picLocks noGrp="1" noChangeAspect="1"/>
          </p:cNvPicPr>
          <p:nvPr>
            <p:ph sz="half" idx="2"/>
          </p:nvPr>
        </p:nvPicPr>
        <p:blipFill>
          <a:blip r:embed="rId3">
            <a:lum bright="70000" contrast="-70000"/>
          </a:blip>
          <a:stretch>
            <a:fillRect/>
          </a:stretch>
        </p:blipFill>
        <p:spPr>
          <a:xfrm>
            <a:off x="5717664" y="2493977"/>
            <a:ext cx="6144955" cy="2349830"/>
          </a:xfrm>
        </p:spPr>
      </p:pic>
    </p:spTree>
    <p:extLst>
      <p:ext uri="{BB962C8B-B14F-4D97-AF65-F5344CB8AC3E}">
        <p14:creationId xmlns:p14="http://schemas.microsoft.com/office/powerpoint/2010/main" val="277817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C951-AC7F-4185-A70A-7172276A32DC}"/>
              </a:ext>
            </a:extLst>
          </p:cNvPr>
          <p:cNvSpPr>
            <a:spLocks noGrp="1"/>
          </p:cNvSpPr>
          <p:nvPr>
            <p:ph type="title"/>
          </p:nvPr>
        </p:nvSpPr>
        <p:spPr/>
        <p:txBody>
          <a:bodyPr/>
          <a:lstStyle/>
          <a:p>
            <a:r>
              <a:rPr lang="en-US" dirty="0"/>
              <a:t>DEACON KATHY CHASE</a:t>
            </a:r>
          </a:p>
        </p:txBody>
      </p:sp>
      <p:pic>
        <p:nvPicPr>
          <p:cNvPr id="6" name="Content Placeholder 5">
            <a:extLst>
              <a:ext uri="{FF2B5EF4-FFF2-40B4-BE49-F238E27FC236}">
                <a16:creationId xmlns:a16="http://schemas.microsoft.com/office/drawing/2014/main" id="{03090622-2CF6-497A-9119-E13C65A3E92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520"/>
            <a:ext cx="4754563" cy="3565922"/>
          </a:xfrm>
        </p:spPr>
      </p:pic>
      <p:pic>
        <p:nvPicPr>
          <p:cNvPr id="8" name="Content Placeholder 7">
            <a:extLst>
              <a:ext uri="{FF2B5EF4-FFF2-40B4-BE49-F238E27FC236}">
                <a16:creationId xmlns:a16="http://schemas.microsoft.com/office/drawing/2014/main" id="{910C2E5E-E9B9-4CB0-ACB1-5C86C083BC64}"/>
              </a:ext>
            </a:extLst>
          </p:cNvPr>
          <p:cNvPicPr>
            <a:picLocks noGrp="1" noChangeAspect="1"/>
          </p:cNvPicPr>
          <p:nvPr>
            <p:ph sz="half" idx="2"/>
          </p:nvPr>
        </p:nvPicPr>
        <p:blipFill>
          <a:blip r:embed="rId3">
            <a:lum bright="70000" contrast="-70000"/>
          </a:blip>
          <a:stretch>
            <a:fillRect/>
          </a:stretch>
        </p:blipFill>
        <p:spPr>
          <a:xfrm>
            <a:off x="6193536" y="2681650"/>
            <a:ext cx="5501830" cy="2174349"/>
          </a:xfrm>
        </p:spPr>
      </p:pic>
    </p:spTree>
    <p:extLst>
      <p:ext uri="{BB962C8B-B14F-4D97-AF65-F5344CB8AC3E}">
        <p14:creationId xmlns:p14="http://schemas.microsoft.com/office/powerpoint/2010/main" val="789458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4D6E-AECB-4BB5-B4FD-C49A5FF20E9F}"/>
              </a:ext>
            </a:extLst>
          </p:cNvPr>
          <p:cNvSpPr>
            <a:spLocks noGrp="1"/>
          </p:cNvSpPr>
          <p:nvPr>
            <p:ph type="title"/>
          </p:nvPr>
        </p:nvSpPr>
        <p:spPr/>
        <p:txBody>
          <a:bodyPr/>
          <a:lstStyle/>
          <a:p>
            <a:r>
              <a:rPr lang="en-US" dirty="0"/>
              <a:t>ELLEN CRAIG</a:t>
            </a:r>
          </a:p>
        </p:txBody>
      </p:sp>
      <p:sp>
        <p:nvSpPr>
          <p:cNvPr id="4" name="Content Placeholder 3">
            <a:extLst>
              <a:ext uri="{FF2B5EF4-FFF2-40B4-BE49-F238E27FC236}">
                <a16:creationId xmlns:a16="http://schemas.microsoft.com/office/drawing/2014/main" id="{9E9E76B2-5C87-4E9E-9876-9A3E21B50D43}"/>
              </a:ext>
            </a:extLst>
          </p:cNvPr>
          <p:cNvSpPr>
            <a:spLocks noGrp="1"/>
          </p:cNvSpPr>
          <p:nvPr>
            <p:ph sz="half" idx="2"/>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Member of The Executive Board Of The Amherst County Museum &amp; Historical Society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Vice-Treasurer/Correspondence Secretary of The Amherst County Museum &amp; Historical Society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Cemetery Guru – Museum Volunteer since 2007. If it is in Amherst County, she’ll find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Owner, Four Winds Farm, raising cattle and hay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Content Placeholder 4">
            <a:extLst>
              <a:ext uri="{FF2B5EF4-FFF2-40B4-BE49-F238E27FC236}">
                <a16:creationId xmlns:a16="http://schemas.microsoft.com/office/drawing/2014/main" id="{16B7A6AF-5023-4DF1-9370-011F13145C58}"/>
              </a:ext>
            </a:extLst>
          </p:cNvPr>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103759" y="2103438"/>
            <a:ext cx="2680644" cy="3748087"/>
          </a:xfrm>
          <a:prstGeom prst="rect">
            <a:avLst/>
          </a:prstGeom>
          <a:noFill/>
          <a:ln>
            <a:noFill/>
          </a:ln>
        </p:spPr>
      </p:pic>
    </p:spTree>
    <p:extLst>
      <p:ext uri="{BB962C8B-B14F-4D97-AF65-F5344CB8AC3E}">
        <p14:creationId xmlns:p14="http://schemas.microsoft.com/office/powerpoint/2010/main" val="251579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C234-E662-4085-9BFF-7A81E9525AF9}"/>
              </a:ext>
            </a:extLst>
          </p:cNvPr>
          <p:cNvSpPr>
            <a:spLocks noGrp="1"/>
          </p:cNvSpPr>
          <p:nvPr>
            <p:ph type="title"/>
          </p:nvPr>
        </p:nvSpPr>
        <p:spPr/>
        <p:txBody>
          <a:bodyPr/>
          <a:lstStyle/>
          <a:p>
            <a:r>
              <a:rPr lang="en-US" dirty="0"/>
              <a:t>BONNIE DAVIS</a:t>
            </a:r>
          </a:p>
        </p:txBody>
      </p:sp>
      <p:pic>
        <p:nvPicPr>
          <p:cNvPr id="6" name="Content Placeholder 5">
            <a:extLst>
              <a:ext uri="{FF2B5EF4-FFF2-40B4-BE49-F238E27FC236}">
                <a16:creationId xmlns:a16="http://schemas.microsoft.com/office/drawing/2014/main" id="{1877EC14-319A-40F7-8E28-FEF4C06B5A1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70038" y="2103438"/>
            <a:ext cx="3748087" cy="3748087"/>
          </a:xfrm>
        </p:spPr>
      </p:pic>
      <p:pic>
        <p:nvPicPr>
          <p:cNvPr id="12" name="Content Placeholder 11">
            <a:extLst>
              <a:ext uri="{FF2B5EF4-FFF2-40B4-BE49-F238E27FC236}">
                <a16:creationId xmlns:a16="http://schemas.microsoft.com/office/drawing/2014/main" id="{5E0EFA72-EE2B-43F2-9E72-CE9F884BE002}"/>
              </a:ext>
            </a:extLst>
          </p:cNvPr>
          <p:cNvPicPr>
            <a:picLocks noGrp="1" noChangeAspect="1"/>
          </p:cNvPicPr>
          <p:nvPr>
            <p:ph sz="half" idx="2"/>
          </p:nvPr>
        </p:nvPicPr>
        <p:blipFill>
          <a:blip r:embed="rId3">
            <a:lum bright="70000" contrast="-70000"/>
          </a:blip>
          <a:stretch>
            <a:fillRect/>
          </a:stretch>
        </p:blipFill>
        <p:spPr>
          <a:xfrm>
            <a:off x="5660914" y="2905432"/>
            <a:ext cx="6717899" cy="1796146"/>
          </a:xfrm>
        </p:spPr>
      </p:pic>
    </p:spTree>
    <p:extLst>
      <p:ext uri="{BB962C8B-B14F-4D97-AF65-F5344CB8AC3E}">
        <p14:creationId xmlns:p14="http://schemas.microsoft.com/office/powerpoint/2010/main" val="148679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7B95-1C11-41DF-A140-DEFB971DE26E}"/>
              </a:ext>
            </a:extLst>
          </p:cNvPr>
          <p:cNvSpPr>
            <a:spLocks noGrp="1"/>
          </p:cNvSpPr>
          <p:nvPr>
            <p:ph type="title"/>
          </p:nvPr>
        </p:nvSpPr>
        <p:spPr/>
        <p:txBody>
          <a:bodyPr/>
          <a:lstStyle/>
          <a:p>
            <a:r>
              <a:rPr lang="en-US" dirty="0"/>
              <a:t>JUDITH ELKINS</a:t>
            </a:r>
          </a:p>
        </p:txBody>
      </p:sp>
      <p:pic>
        <p:nvPicPr>
          <p:cNvPr id="6" name="Content Placeholder 5" descr="A picture containing text, wall, person, indoor&#10;&#10;Description automatically generated">
            <a:extLst>
              <a:ext uri="{FF2B5EF4-FFF2-40B4-BE49-F238E27FC236}">
                <a16:creationId xmlns:a16="http://schemas.microsoft.com/office/drawing/2014/main" id="{3E9B4FF7-8FD1-4CCD-B5ED-D350C43E588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140036" y="2103438"/>
            <a:ext cx="2608090" cy="3748087"/>
          </a:xfrm>
        </p:spPr>
      </p:pic>
      <p:sp>
        <p:nvSpPr>
          <p:cNvPr id="4" name="Content Placeholder 3">
            <a:extLst>
              <a:ext uri="{FF2B5EF4-FFF2-40B4-BE49-F238E27FC236}">
                <a16:creationId xmlns:a16="http://schemas.microsoft.com/office/drawing/2014/main" id="{531ED8BE-C4A1-46D7-A1A6-55950828DCAB}"/>
              </a:ext>
            </a:extLst>
          </p:cNvPr>
          <p:cNvSpPr>
            <a:spLocks noGrp="1"/>
          </p:cNvSpPr>
          <p:nvPr>
            <p:ph sz="half" idx="2"/>
          </p:nvPr>
        </p:nvSpPr>
        <p:spPr/>
        <p:txBody>
          <a:bodyPr>
            <a:normAutofit fontScale="92500" lnSpcReduction="20000"/>
          </a:bodyPr>
          <a:lstStyle/>
          <a:p>
            <a:r>
              <a:rPr lang="en-US" dirty="0"/>
              <a:t>Judith </a:t>
            </a:r>
            <a:r>
              <a:rPr lang="en-US" dirty="0" err="1"/>
              <a:t>Molinar</a:t>
            </a:r>
            <a:r>
              <a:rPr lang="en-US" dirty="0"/>
              <a:t> Elkins was the first woman to be elected to the Board of Supervisors in Amherst County.</a:t>
            </a:r>
          </a:p>
          <a:p>
            <a:r>
              <a:rPr lang="en-US" dirty="0"/>
              <a:t>Dr. Elkins was a professor of Mathematics at Sweet Briar College.</a:t>
            </a:r>
          </a:p>
          <a:p>
            <a:r>
              <a:rPr lang="en-US" dirty="0"/>
              <a:t>Sweet Briar College now gives the Judith </a:t>
            </a:r>
            <a:r>
              <a:rPr lang="en-US" dirty="0" err="1"/>
              <a:t>Molinar</a:t>
            </a:r>
            <a:r>
              <a:rPr lang="en-US" dirty="0"/>
              <a:t> Elkins Prize, established by her family in honor of Judith </a:t>
            </a:r>
            <a:r>
              <a:rPr lang="en-US" dirty="0" err="1"/>
              <a:t>Molinar</a:t>
            </a:r>
            <a:r>
              <a:rPr lang="en-US" dirty="0"/>
              <a:t> Elkins, professor of mathematics. This award recognizes the outstanding achievements of a senior majoring in the mathematical, physical or biological sciences, actively participating in the College community, and demonstrating the ideals and dedication to learning exemplified by the life of Professor Elkins</a:t>
            </a:r>
          </a:p>
          <a:p>
            <a:endParaRPr lang="en-US" dirty="0"/>
          </a:p>
        </p:txBody>
      </p:sp>
    </p:spTree>
    <p:extLst>
      <p:ext uri="{BB962C8B-B14F-4D97-AF65-F5344CB8AC3E}">
        <p14:creationId xmlns:p14="http://schemas.microsoft.com/office/powerpoint/2010/main" val="32510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95B1-C3B6-4686-B362-8FB116496F64}"/>
              </a:ext>
            </a:extLst>
          </p:cNvPr>
          <p:cNvSpPr>
            <a:spLocks noGrp="1"/>
          </p:cNvSpPr>
          <p:nvPr>
            <p:ph type="title"/>
          </p:nvPr>
        </p:nvSpPr>
        <p:spPr/>
        <p:txBody>
          <a:bodyPr/>
          <a:lstStyle/>
          <a:p>
            <a:r>
              <a:rPr lang="en-US" dirty="0"/>
              <a:t>MIDGE ELLIOT</a:t>
            </a:r>
          </a:p>
        </p:txBody>
      </p:sp>
      <p:pic>
        <p:nvPicPr>
          <p:cNvPr id="5" name="Content Placeholder 4">
            <a:extLst>
              <a:ext uri="{FF2B5EF4-FFF2-40B4-BE49-F238E27FC236}">
                <a16:creationId xmlns:a16="http://schemas.microsoft.com/office/drawing/2014/main" id="{946FA49D-EAF0-4432-BCDE-B07F48AC1E85}"/>
              </a:ext>
            </a:extLst>
          </p:cNvPr>
          <p:cNvPicPr>
            <a:picLocks noGrp="1" noChangeAspect="1"/>
          </p:cNvPicPr>
          <p:nvPr>
            <p:ph idx="1"/>
          </p:nvPr>
        </p:nvPicPr>
        <p:blipFill>
          <a:blip r:embed="rId2">
            <a:lum bright="70000" contrast="-70000"/>
          </a:blip>
          <a:stretch>
            <a:fillRect/>
          </a:stretch>
        </p:blipFill>
        <p:spPr>
          <a:xfrm>
            <a:off x="4310548" y="2304288"/>
            <a:ext cx="7340678" cy="3243072"/>
          </a:xfrm>
        </p:spPr>
      </p:pic>
      <p:pic>
        <p:nvPicPr>
          <p:cNvPr id="65" name="Picture 64">
            <a:extLst>
              <a:ext uri="{FF2B5EF4-FFF2-40B4-BE49-F238E27FC236}">
                <a16:creationId xmlns:a16="http://schemas.microsoft.com/office/drawing/2014/main" id="{5FBACC52-5D30-EF4E-A444-7D8468FBE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2694" y="2014194"/>
            <a:ext cx="2812210" cy="3783092"/>
          </a:xfrm>
          <a:prstGeom prst="rect">
            <a:avLst/>
          </a:prstGeom>
        </p:spPr>
      </p:pic>
    </p:spTree>
    <p:extLst>
      <p:ext uri="{BB962C8B-B14F-4D97-AF65-F5344CB8AC3E}">
        <p14:creationId xmlns:p14="http://schemas.microsoft.com/office/powerpoint/2010/main" val="241993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2EDD-3C66-47A8-8D38-88703DF5CE01}"/>
              </a:ext>
            </a:extLst>
          </p:cNvPr>
          <p:cNvSpPr>
            <a:spLocks noGrp="1"/>
          </p:cNvSpPr>
          <p:nvPr>
            <p:ph type="title"/>
          </p:nvPr>
        </p:nvSpPr>
        <p:spPr/>
        <p:txBody>
          <a:bodyPr/>
          <a:lstStyle/>
          <a:p>
            <a:r>
              <a:rPr lang="en-US" dirty="0"/>
              <a:t>SANDI ESPOSITO</a:t>
            </a:r>
          </a:p>
        </p:txBody>
      </p:sp>
      <p:pic>
        <p:nvPicPr>
          <p:cNvPr id="8" name="Content Placeholder 7">
            <a:extLst>
              <a:ext uri="{FF2B5EF4-FFF2-40B4-BE49-F238E27FC236}">
                <a16:creationId xmlns:a16="http://schemas.microsoft.com/office/drawing/2014/main" id="{EDD8BE6B-E18B-4FDB-AD97-33CB58F2B30E}"/>
              </a:ext>
            </a:extLst>
          </p:cNvPr>
          <p:cNvPicPr>
            <a:picLocks noGrp="1" noChangeAspect="1"/>
          </p:cNvPicPr>
          <p:nvPr>
            <p:ph sz="half" idx="2"/>
          </p:nvPr>
        </p:nvPicPr>
        <p:blipFill>
          <a:blip r:embed="rId2">
            <a:lum bright="70000" contrast="-70000"/>
          </a:blip>
          <a:stretch>
            <a:fillRect/>
          </a:stretch>
        </p:blipFill>
        <p:spPr>
          <a:xfrm>
            <a:off x="5474696" y="2243931"/>
            <a:ext cx="6243237" cy="2307782"/>
          </a:xfrm>
          <a:noFill/>
        </p:spPr>
      </p:pic>
      <p:pic>
        <p:nvPicPr>
          <p:cNvPr id="12" name="Content Placeholder 11" descr="A picture containing text, floor, dining table&#10;&#10;Description automatically generated">
            <a:extLst>
              <a:ext uri="{FF2B5EF4-FFF2-40B4-BE49-F238E27FC236}">
                <a16:creationId xmlns:a16="http://schemas.microsoft.com/office/drawing/2014/main" id="{37FB6F14-FDD6-409D-B111-332E8F3C3B72}"/>
              </a:ext>
            </a:extLst>
          </p:cNvPr>
          <p:cNvPicPr>
            <a:picLocks noGrp="1" noChangeAspect="1"/>
          </p:cNvPicPr>
          <p:nvPr>
            <p:ph sz="half" idx="1"/>
          </p:nvPr>
        </p:nvPicPr>
        <p:blipFill>
          <a:blip r:embed="rId3"/>
          <a:stretch>
            <a:fillRect/>
          </a:stretch>
        </p:blipFill>
        <p:spPr>
          <a:xfrm>
            <a:off x="1158081" y="2243931"/>
            <a:ext cx="4316615" cy="3273433"/>
          </a:xfrm>
        </p:spPr>
      </p:pic>
    </p:spTree>
    <p:extLst>
      <p:ext uri="{BB962C8B-B14F-4D97-AF65-F5344CB8AC3E}">
        <p14:creationId xmlns:p14="http://schemas.microsoft.com/office/powerpoint/2010/main" val="356692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2"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5FA454C1-7DF3-4245-BC4F-B479A6C5C8F7}"/>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dirty="0"/>
              <a:t>JUDY FARIS</a:t>
            </a:r>
          </a:p>
        </p:txBody>
      </p:sp>
      <p:sp>
        <p:nvSpPr>
          <p:cNvPr id="14" name="Rectangle 13">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6" name="Rectangle 15">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Content Placeholder 4">
            <a:extLst>
              <a:ext uri="{FF2B5EF4-FFF2-40B4-BE49-F238E27FC236}">
                <a16:creationId xmlns:a16="http://schemas.microsoft.com/office/drawing/2014/main" id="{DC072C5A-C146-4ECB-949D-74102770EBB4}"/>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304515" y="1328394"/>
            <a:ext cx="4188221" cy="4227415"/>
          </a:xfrm>
          <a:prstGeom prst="rect">
            <a:avLst/>
          </a:prstGeom>
        </p:spPr>
      </p:pic>
      <p:sp>
        <p:nvSpPr>
          <p:cNvPr id="4" name="Content Placeholder 3">
            <a:extLst>
              <a:ext uri="{FF2B5EF4-FFF2-40B4-BE49-F238E27FC236}">
                <a16:creationId xmlns:a16="http://schemas.microsoft.com/office/drawing/2014/main" id="{BB990E60-5E5F-4E49-BAED-4B252B9CA782}"/>
              </a:ext>
            </a:extLst>
          </p:cNvPr>
          <p:cNvSpPr>
            <a:spLocks noGrp="1"/>
          </p:cNvSpPr>
          <p:nvPr>
            <p:ph sz="half" idx="2"/>
          </p:nvPr>
        </p:nvSpPr>
        <p:spPr>
          <a:xfrm>
            <a:off x="6314384" y="2103120"/>
            <a:ext cx="4810816" cy="3931920"/>
          </a:xfrm>
        </p:spPr>
        <p:txBody>
          <a:bodyPr vert="horz" lIns="91440" tIns="45720" rIns="91440" bIns="45720" rtlCol="0">
            <a:normAutofit/>
          </a:bodyPr>
          <a:lstStyle/>
          <a:p>
            <a:pPr marL="0">
              <a:lnSpc>
                <a:spcPct val="90000"/>
              </a:lnSpc>
            </a:pPr>
            <a:r>
              <a:rPr lang="en-US" sz="1300" dirty="0"/>
              <a:t>Judy </a:t>
            </a:r>
            <a:r>
              <a:rPr lang="en-US" sz="1300" dirty="0" err="1"/>
              <a:t>Faris</a:t>
            </a:r>
            <a:r>
              <a:rPr lang="en-US" sz="1300" dirty="0"/>
              <a:t> is a longtime teacher of young children in Amherst County Public Schools, having taught at the Monroe Elementary School and Central Elementary School.  In the late 1960s and 1970’s Mrs. </a:t>
            </a:r>
            <a:r>
              <a:rPr lang="en-US" sz="1300" dirty="0" err="1"/>
              <a:t>Faris</a:t>
            </a:r>
            <a:r>
              <a:rPr lang="en-US" sz="1300" dirty="0"/>
              <a:t> was Principal and kindergarten teacher at Amherst Academy. </a:t>
            </a:r>
          </a:p>
          <a:p>
            <a:pPr marL="0">
              <a:lnSpc>
                <a:spcPct val="90000"/>
              </a:lnSpc>
            </a:pPr>
            <a:r>
              <a:rPr lang="en-US" sz="1300" dirty="0"/>
              <a:t>Judy </a:t>
            </a:r>
            <a:r>
              <a:rPr lang="en-US" sz="1300" dirty="0" err="1"/>
              <a:t>Faris</a:t>
            </a:r>
            <a:r>
              <a:rPr lang="en-US" sz="1300" dirty="0"/>
              <a:t> is a longtime member of the Amherst Woman’s Club (AWC), the NS Daughters of the American Revolution (DAR) and was an officer in the Virginia Education Association (VEA). She received the DAR National award for volunteerism, and started, with Eva Lee </a:t>
            </a:r>
            <a:r>
              <a:rPr lang="en-US" sz="1300" dirty="0" err="1"/>
              <a:t>Shober</a:t>
            </a:r>
            <a:r>
              <a:rPr lang="en-US" sz="1300" dirty="0"/>
              <a:t>, the DAR Veteran’s Day program in Amherst County, and the Dictionary Program at the Amherst Woman’s Club. </a:t>
            </a:r>
          </a:p>
          <a:p>
            <a:pPr marL="0">
              <a:lnSpc>
                <a:spcPct val="90000"/>
              </a:lnSpc>
            </a:pPr>
            <a:r>
              <a:rPr lang="en-US" sz="1300" dirty="0"/>
              <a:t>Mrs. </a:t>
            </a:r>
            <a:r>
              <a:rPr lang="en-US" sz="1300" dirty="0" err="1"/>
              <a:t>Faris</a:t>
            </a:r>
            <a:r>
              <a:rPr lang="en-US" sz="1300" dirty="0"/>
              <a:t> is the Chair of the Program Committee for the Amherst County Museum and Historical Society and was a Director of the Board of Trustees at the Amherst County Public Library and a member of the Friends of the Library.</a:t>
            </a:r>
          </a:p>
        </p:txBody>
      </p:sp>
    </p:spTree>
    <p:extLst>
      <p:ext uri="{BB962C8B-B14F-4D97-AF65-F5344CB8AC3E}">
        <p14:creationId xmlns:p14="http://schemas.microsoft.com/office/powerpoint/2010/main" val="422021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4CAC-4227-40CD-A8F0-35B5EE4BF1A2}"/>
              </a:ext>
            </a:extLst>
          </p:cNvPr>
          <p:cNvSpPr>
            <a:spLocks noGrp="1"/>
          </p:cNvSpPr>
          <p:nvPr>
            <p:ph type="title"/>
          </p:nvPr>
        </p:nvSpPr>
        <p:spPr>
          <a:xfrm>
            <a:off x="1465545" y="517333"/>
            <a:ext cx="9659654" cy="772846"/>
          </a:xfrm>
        </p:spPr>
        <p:txBody>
          <a:bodyPr>
            <a:normAutofit/>
          </a:bodyPr>
          <a:lstStyle/>
          <a:p>
            <a:pPr algn="ctr"/>
            <a:r>
              <a:rPr lang="en-US" dirty="0"/>
              <a:t>PROJECT HISTORY</a:t>
            </a:r>
          </a:p>
        </p:txBody>
      </p:sp>
      <p:sp>
        <p:nvSpPr>
          <p:cNvPr id="3" name="Content Placeholder 2">
            <a:extLst>
              <a:ext uri="{FF2B5EF4-FFF2-40B4-BE49-F238E27FC236}">
                <a16:creationId xmlns:a16="http://schemas.microsoft.com/office/drawing/2014/main" id="{AA130E4F-0E95-4B52-A1CE-086D1B89BCE8}"/>
              </a:ext>
            </a:extLst>
          </p:cNvPr>
          <p:cNvSpPr>
            <a:spLocks noGrp="1"/>
          </p:cNvSpPr>
          <p:nvPr>
            <p:ph idx="1"/>
          </p:nvPr>
        </p:nvSpPr>
        <p:spPr>
          <a:xfrm>
            <a:off x="1066801" y="1290179"/>
            <a:ext cx="10058398" cy="5110621"/>
          </a:xfrm>
        </p:spPr>
        <p:txBody>
          <a:bodyPr>
            <a:noAutofit/>
          </a:bodyPr>
          <a:lstStyle/>
          <a:p>
            <a:pPr marL="0" marR="0">
              <a:spcBef>
                <a:spcPts val="0"/>
              </a:spcBef>
              <a:spcAft>
                <a:spcPts val="0"/>
              </a:spcAft>
            </a:pPr>
            <a:r>
              <a:rPr lang="en-US" sz="2000" dirty="0">
                <a:effectLst/>
                <a:latin typeface="Times New Roman" panose="02020603050405020304" pitchFamily="18" charset="0"/>
                <a:ea typeface="Linux Libertine G"/>
                <a:cs typeface="Linux Libertine G"/>
              </a:rPr>
              <a:t>The year 2020 marks the 100th anniversary of United States women winning the right to vote</a:t>
            </a:r>
            <a:r>
              <a:rPr lang="en-US" sz="2000" dirty="0">
                <a:effectLst/>
                <a:latin typeface="Calibri" panose="020F0502020204030204" pitchFamily="34" charset="0"/>
                <a:ea typeface="Linux Libertine G"/>
                <a:cs typeface="Linux Libertine G"/>
              </a:rPr>
              <a:t>.</a:t>
            </a:r>
            <a:r>
              <a:rPr lang="en-US" sz="2000" dirty="0">
                <a:latin typeface="Calibri" panose="020F0502020204030204" pitchFamily="34" charset="0"/>
                <a:ea typeface="Linux Libertine G"/>
                <a:cs typeface="Linux Libertine G"/>
              </a:rPr>
              <a:t>  </a:t>
            </a:r>
            <a:r>
              <a:rPr lang="en-US" sz="2000" dirty="0">
                <a:effectLst/>
                <a:latin typeface="Times New Roman" panose="02020603050405020304" pitchFamily="18" charset="0"/>
                <a:ea typeface="Linux Libertine G"/>
                <a:cs typeface="Linux Libertine G"/>
              </a:rPr>
              <a:t>In commemoration of this event, AGAR put forth the idea for an exhibit on suffrage in Amherst County.  Initial research discovered two Equal Suffrage League chapters.  Further inquiry, however, did not turn up any record of the meetings, the chapters' activities, or memorabilia.  What was discovered was a typewritten list of the dates of founding, membership count, and the officers of two chapters.  </a:t>
            </a:r>
          </a:p>
          <a:p>
            <a:pPr marL="0" marR="0">
              <a:spcBef>
                <a:spcPts val="0"/>
              </a:spcBef>
              <a:spcAft>
                <a:spcPts val="0"/>
              </a:spcAft>
            </a:pPr>
            <a:endParaRPr lang="en-US" sz="1600" dirty="0">
              <a:latin typeface="Times New Roman" panose="02020603050405020304" pitchFamily="18" charset="0"/>
            </a:endParaRPr>
          </a:p>
          <a:p>
            <a:pPr marL="0" marR="0">
              <a:spcBef>
                <a:spcPts val="0"/>
              </a:spcBef>
              <a:spcAft>
                <a:spcPts val="0"/>
              </a:spcAft>
            </a:pPr>
            <a:r>
              <a:rPr lang="en-US" sz="2000" dirty="0">
                <a:latin typeface="Times New Roman" panose="02020603050405020304" pitchFamily="18" charset="0"/>
              </a:rPr>
              <a:t>With little documentation of the beginnings of the Suffrage movement in Amherst County, the AGAR project managers determined to focus on the women who have contributed to the Amherst community through civic activity.  Many of these women have supported and are active in the Amherst Women’s Club, the Village Garden Club, the Amherst County Museum and Historical Society, the League of Women Voters, the Monacan Education Foundation, and the NAACP Amherst Chapter, Sweet Briar College, Retired Teachers, and NS-DAR Amherst.  Many are artists, musicians, writers, educators, business owners, political figures and craftsmen.  Many came from outside the community adding their talents and contributions to the mix.  It has been enlightening to see the strength, diversity, and commitment of these women to our community.</a:t>
            </a:r>
            <a:endParaRPr lang="en-US" sz="2000" dirty="0"/>
          </a:p>
        </p:txBody>
      </p:sp>
    </p:spTree>
    <p:extLst>
      <p:ext uri="{BB962C8B-B14F-4D97-AF65-F5344CB8AC3E}">
        <p14:creationId xmlns:p14="http://schemas.microsoft.com/office/powerpoint/2010/main" val="3557803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C7DA-8800-4E13-89D1-37B32F092F2E}"/>
              </a:ext>
            </a:extLst>
          </p:cNvPr>
          <p:cNvSpPr>
            <a:spLocks noGrp="1"/>
          </p:cNvSpPr>
          <p:nvPr>
            <p:ph type="title"/>
          </p:nvPr>
        </p:nvSpPr>
        <p:spPr/>
        <p:txBody>
          <a:bodyPr/>
          <a:lstStyle/>
          <a:p>
            <a:r>
              <a:rPr lang="en-US" dirty="0"/>
              <a:t>EUGENIA FARRAR</a:t>
            </a:r>
          </a:p>
        </p:txBody>
      </p:sp>
      <p:pic>
        <p:nvPicPr>
          <p:cNvPr id="8" name="Content Placeholder 7" descr="A picture containing person, person, indoor&#10;&#10;Description automatically generated">
            <a:extLst>
              <a:ext uri="{FF2B5EF4-FFF2-40B4-BE49-F238E27FC236}">
                <a16:creationId xmlns:a16="http://schemas.microsoft.com/office/drawing/2014/main" id="{4DD5EB69-1DD5-4F48-A572-CE23BB7BEFC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49082" y="2103438"/>
            <a:ext cx="2789999" cy="3748087"/>
          </a:xfrm>
        </p:spPr>
      </p:pic>
      <p:sp>
        <p:nvSpPr>
          <p:cNvPr id="4" name="Content Placeholder 3">
            <a:extLst>
              <a:ext uri="{FF2B5EF4-FFF2-40B4-BE49-F238E27FC236}">
                <a16:creationId xmlns:a16="http://schemas.microsoft.com/office/drawing/2014/main" id="{FE88A67A-8367-6B4A-8009-51A0483F8698}"/>
              </a:ext>
            </a:extLst>
          </p:cNvPr>
          <p:cNvSpPr>
            <a:spLocks noGrp="1"/>
          </p:cNvSpPr>
          <p:nvPr>
            <p:ph sz="half" idx="2"/>
          </p:nvPr>
        </p:nvSpPr>
        <p:spPr/>
        <p:txBody>
          <a:bodyPr>
            <a:normAutofit fontScale="92500" lnSpcReduction="10000"/>
          </a:bodyPr>
          <a:lstStyle/>
          <a:p>
            <a:r>
              <a:rPr lang="en-US" dirty="0"/>
              <a:t> </a:t>
            </a:r>
          </a:p>
          <a:p>
            <a:pPr lvl="0"/>
            <a:r>
              <a:rPr lang="en-US" dirty="0"/>
              <a:t>Mrs. Farrar was a Charter Member and organizing Second Vice Regent for the NS-DAR Amherst Chapter from January 1963 until May,1965. She served as Regent from 1971-1977 and again 1986-1989.</a:t>
            </a:r>
          </a:p>
          <a:p>
            <a:r>
              <a:rPr lang="en-US" dirty="0"/>
              <a:t> </a:t>
            </a:r>
          </a:p>
          <a:p>
            <a:pPr lvl="0"/>
            <a:r>
              <a:rPr lang="en-US" dirty="0"/>
              <a:t>Member of Amherst County Woman’s Club</a:t>
            </a:r>
          </a:p>
          <a:p>
            <a:r>
              <a:rPr lang="en-US" dirty="0"/>
              <a:t> </a:t>
            </a:r>
          </a:p>
          <a:p>
            <a:pPr lvl="0"/>
            <a:r>
              <a:rPr lang="en-US" dirty="0"/>
              <a:t>She died in 2018, but lives on in her friends’ memories.</a:t>
            </a:r>
          </a:p>
          <a:p>
            <a:endParaRPr lang="en-US" dirty="0"/>
          </a:p>
        </p:txBody>
      </p:sp>
    </p:spTree>
    <p:extLst>
      <p:ext uri="{BB962C8B-B14F-4D97-AF65-F5344CB8AC3E}">
        <p14:creationId xmlns:p14="http://schemas.microsoft.com/office/powerpoint/2010/main" val="403807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469-1E95-416E-95AF-7494F0081F80}"/>
              </a:ext>
            </a:extLst>
          </p:cNvPr>
          <p:cNvSpPr>
            <a:spLocks noGrp="1"/>
          </p:cNvSpPr>
          <p:nvPr>
            <p:ph type="title"/>
          </p:nvPr>
        </p:nvSpPr>
        <p:spPr/>
        <p:txBody>
          <a:bodyPr>
            <a:normAutofit/>
          </a:bodyPr>
          <a:lstStyle/>
          <a:p>
            <a:r>
              <a:rPr lang="en-US" dirty="0"/>
              <a:t>LOUISE MCCHORD FAULCONER</a:t>
            </a:r>
          </a:p>
        </p:txBody>
      </p:sp>
      <p:pic>
        <p:nvPicPr>
          <p:cNvPr id="6" name="Content Placeholder 5">
            <a:extLst>
              <a:ext uri="{FF2B5EF4-FFF2-40B4-BE49-F238E27FC236}">
                <a16:creationId xmlns:a16="http://schemas.microsoft.com/office/drawing/2014/main" id="{F745FB3F-3FEB-4A6E-A7B4-23B4C097014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19028" y="2103438"/>
            <a:ext cx="3450106" cy="3748087"/>
          </a:xfrm>
        </p:spPr>
      </p:pic>
      <p:sp>
        <p:nvSpPr>
          <p:cNvPr id="4" name="Content Placeholder 3">
            <a:extLst>
              <a:ext uri="{FF2B5EF4-FFF2-40B4-BE49-F238E27FC236}">
                <a16:creationId xmlns:a16="http://schemas.microsoft.com/office/drawing/2014/main" id="{05ADE022-58C5-48D1-9A4B-3E1A68C2DA41}"/>
              </a:ext>
            </a:extLst>
          </p:cNvPr>
          <p:cNvSpPr>
            <a:spLocks noGrp="1"/>
          </p:cNvSpPr>
          <p:nvPr>
            <p:ph sz="half" idx="2"/>
          </p:nvPr>
        </p:nvSpPr>
        <p:spPr/>
        <p:txBody>
          <a:bodyPr>
            <a:normAutofit/>
          </a:bodyPr>
          <a:lstStyle/>
          <a:p>
            <a:r>
              <a:rPr lang="en-US" dirty="0"/>
              <a:t>LOUISE </a:t>
            </a:r>
            <a:r>
              <a:rPr lang="en-US" dirty="0" err="1"/>
              <a:t>McCORD</a:t>
            </a:r>
            <a:r>
              <a:rPr lang="en-US" dirty="0"/>
              <a:t> FAULCONER lived her entire life in Amherst County, graduating from Monroe School, Madison Heights High School, Sweet Briar College and Lynchburg College (MA)</a:t>
            </a:r>
          </a:p>
          <a:p>
            <a:r>
              <a:rPr lang="en-US" dirty="0"/>
              <a:t>She worked for Amherst Schools for 39 years first as a teacher and then as principal of Monroe Elementary, Temperance Elementary, Pleasant View Elementary, and James River Elementary.</a:t>
            </a:r>
          </a:p>
        </p:txBody>
      </p:sp>
    </p:spTree>
    <p:extLst>
      <p:ext uri="{BB962C8B-B14F-4D97-AF65-F5344CB8AC3E}">
        <p14:creationId xmlns:p14="http://schemas.microsoft.com/office/powerpoint/2010/main" val="882347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4911-6558-4132-9442-7102F9F890AD}"/>
              </a:ext>
            </a:extLst>
          </p:cNvPr>
          <p:cNvSpPr>
            <a:spLocks noGrp="1"/>
          </p:cNvSpPr>
          <p:nvPr>
            <p:ph type="title"/>
          </p:nvPr>
        </p:nvSpPr>
        <p:spPr/>
        <p:txBody>
          <a:bodyPr/>
          <a:lstStyle/>
          <a:p>
            <a:r>
              <a:rPr lang="en-US" dirty="0"/>
              <a:t>MELODY FLETCHER</a:t>
            </a:r>
          </a:p>
        </p:txBody>
      </p:sp>
      <p:pic>
        <p:nvPicPr>
          <p:cNvPr id="6" name="Content Placeholder 5" descr="A person posing for the camera&#10;&#10;Description automatically generated with medium confidence">
            <a:extLst>
              <a:ext uri="{FF2B5EF4-FFF2-40B4-BE49-F238E27FC236}">
                <a16:creationId xmlns:a16="http://schemas.microsoft.com/office/drawing/2014/main" id="{17B3411E-4A50-430F-B080-CD456A6E849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54290" y="2103438"/>
            <a:ext cx="3779583" cy="3748087"/>
          </a:xfrm>
        </p:spPr>
      </p:pic>
      <p:sp>
        <p:nvSpPr>
          <p:cNvPr id="4" name="Content Placeholder 3">
            <a:extLst>
              <a:ext uri="{FF2B5EF4-FFF2-40B4-BE49-F238E27FC236}">
                <a16:creationId xmlns:a16="http://schemas.microsoft.com/office/drawing/2014/main" id="{27A48C20-426A-4A04-8AE9-5A47065A0DA1}"/>
              </a:ext>
            </a:extLst>
          </p:cNvPr>
          <p:cNvSpPr>
            <a:spLocks noGrp="1"/>
          </p:cNvSpPr>
          <p:nvPr>
            <p:ph sz="half" idx="2"/>
          </p:nvPr>
        </p:nvSpPr>
        <p:spPr/>
        <p:txBody>
          <a:bodyPr/>
          <a:lstStyle/>
          <a:p>
            <a:pPr marL="0" indent="0" algn="ctr">
              <a:buNone/>
            </a:pPr>
            <a:endParaRPr lang="en-US" dirty="0"/>
          </a:p>
          <a:p>
            <a:pPr algn="ctr"/>
            <a:endParaRPr lang="en-US" dirty="0"/>
          </a:p>
          <a:p>
            <a:pPr algn="ctr"/>
            <a:endParaRPr lang="en-US" dirty="0"/>
          </a:p>
          <a:p>
            <a:pPr algn="ctr"/>
            <a:r>
              <a:rPr lang="en-US" dirty="0"/>
              <a:t>Integrated </a:t>
            </a:r>
            <a:r>
              <a:rPr lang="en-US" dirty="0" err="1"/>
              <a:t>Amelon</a:t>
            </a:r>
            <a:r>
              <a:rPr lang="en-US" dirty="0"/>
              <a:t> Elementary </a:t>
            </a:r>
          </a:p>
          <a:p>
            <a:pPr marL="0" indent="0" algn="ctr">
              <a:buNone/>
            </a:pPr>
            <a:r>
              <a:rPr lang="en-US" dirty="0"/>
              <a:t>    School doing the Civil Rights Movement</a:t>
            </a:r>
          </a:p>
        </p:txBody>
      </p:sp>
    </p:spTree>
    <p:extLst>
      <p:ext uri="{BB962C8B-B14F-4D97-AF65-F5344CB8AC3E}">
        <p14:creationId xmlns:p14="http://schemas.microsoft.com/office/powerpoint/2010/main" val="25710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1C98-6577-4903-BBB3-3C9546F4BB8B}"/>
              </a:ext>
            </a:extLst>
          </p:cNvPr>
          <p:cNvSpPr>
            <a:spLocks noGrp="1"/>
          </p:cNvSpPr>
          <p:nvPr>
            <p:ph type="title"/>
          </p:nvPr>
        </p:nvSpPr>
        <p:spPr/>
        <p:txBody>
          <a:bodyPr/>
          <a:lstStyle/>
          <a:p>
            <a:r>
              <a:rPr lang="en-US" dirty="0"/>
              <a:t>NENAH FRYE</a:t>
            </a:r>
          </a:p>
        </p:txBody>
      </p:sp>
      <p:pic>
        <p:nvPicPr>
          <p:cNvPr id="6" name="Content Placeholder 5" descr="A person smiling at the camera&#10;&#10;Description automatically generated with low confidence">
            <a:extLst>
              <a:ext uri="{FF2B5EF4-FFF2-40B4-BE49-F238E27FC236}">
                <a16:creationId xmlns:a16="http://schemas.microsoft.com/office/drawing/2014/main" id="{E054481B-51E1-4984-BEC3-F0D6A078439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32117"/>
            <a:ext cx="4754563" cy="3690729"/>
          </a:xfrm>
        </p:spPr>
      </p:pic>
      <p:sp>
        <p:nvSpPr>
          <p:cNvPr id="4" name="Content Placeholder 3">
            <a:extLst>
              <a:ext uri="{FF2B5EF4-FFF2-40B4-BE49-F238E27FC236}">
                <a16:creationId xmlns:a16="http://schemas.microsoft.com/office/drawing/2014/main" id="{4BDD4DED-36CB-664F-BF00-B6D5BD303A25}"/>
              </a:ext>
            </a:extLst>
          </p:cNvPr>
          <p:cNvSpPr>
            <a:spLocks noGrp="1"/>
          </p:cNvSpPr>
          <p:nvPr>
            <p:ph sz="half" idx="2"/>
          </p:nvPr>
        </p:nvSpPr>
        <p:spPr/>
        <p:txBody>
          <a:bodyPr/>
          <a:lstStyle/>
          <a:p>
            <a:pPr lvl="0"/>
            <a:r>
              <a:rPr lang="en-US" dirty="0"/>
              <a:t>President of Sweet Briar College 1983-1990</a:t>
            </a:r>
            <a:endParaRPr lang="en-US" sz="1400" dirty="0"/>
          </a:p>
          <a:p>
            <a:r>
              <a:rPr lang="en-US" dirty="0"/>
              <a:t> She received her </a:t>
            </a:r>
            <a:r>
              <a:rPr lang="en-US" dirty="0" err="1"/>
              <a:t>Ph.D</a:t>
            </a:r>
            <a:r>
              <a:rPr lang="en-US" dirty="0"/>
              <a:t> from Yale University. Her </a:t>
            </a:r>
            <a:r>
              <a:rPr lang="en-US" dirty="0" err="1"/>
              <a:t>pirmary</a:t>
            </a:r>
            <a:r>
              <a:rPr lang="en-US" dirty="0"/>
              <a:t> academic research  interest</a:t>
            </a:r>
            <a:r>
              <a:rPr lang="en-US" sz="1100" dirty="0"/>
              <a:t> </a:t>
            </a:r>
            <a:r>
              <a:rPr lang="en-US" dirty="0"/>
              <a:t>was in 19</a:t>
            </a:r>
            <a:r>
              <a:rPr lang="en-US" baseline="30000" dirty="0"/>
              <a:t>th</a:t>
            </a:r>
            <a:r>
              <a:rPr lang="en-US" dirty="0"/>
              <a:t> century European History.</a:t>
            </a:r>
            <a:endParaRPr lang="en-US" sz="1400" dirty="0"/>
          </a:p>
          <a:p>
            <a:r>
              <a:rPr lang="en-US" dirty="0"/>
              <a:t> Before coming to Sweet Briar, she had been Dean of the College and professor of history at Wells College, Aurora, NY.</a:t>
            </a:r>
            <a:endParaRPr lang="en-US" sz="1100" dirty="0"/>
          </a:p>
          <a:p>
            <a:endParaRPr lang="en-US" dirty="0"/>
          </a:p>
        </p:txBody>
      </p:sp>
    </p:spTree>
    <p:extLst>
      <p:ext uri="{BB962C8B-B14F-4D97-AF65-F5344CB8AC3E}">
        <p14:creationId xmlns:p14="http://schemas.microsoft.com/office/powerpoint/2010/main" val="316612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2E45-E067-4B87-AEDB-433DE80964CB}"/>
              </a:ext>
            </a:extLst>
          </p:cNvPr>
          <p:cNvSpPr>
            <a:spLocks noGrp="1"/>
          </p:cNvSpPr>
          <p:nvPr>
            <p:ph type="title"/>
          </p:nvPr>
        </p:nvSpPr>
        <p:spPr/>
        <p:txBody>
          <a:bodyPr/>
          <a:lstStyle/>
          <a:p>
            <a:r>
              <a:rPr lang="en-US" dirty="0"/>
              <a:t>BETH GAMBLE</a:t>
            </a:r>
          </a:p>
        </p:txBody>
      </p:sp>
      <p:pic>
        <p:nvPicPr>
          <p:cNvPr id="6" name="Content Placeholder 5">
            <a:extLst>
              <a:ext uri="{FF2B5EF4-FFF2-40B4-BE49-F238E27FC236}">
                <a16:creationId xmlns:a16="http://schemas.microsoft.com/office/drawing/2014/main" id="{424753E2-E7D4-4D7D-AB60-5B4EC4BCBA9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38549" y="2103438"/>
            <a:ext cx="2811065" cy="3748087"/>
          </a:xfrm>
        </p:spPr>
      </p:pic>
      <p:pic>
        <p:nvPicPr>
          <p:cNvPr id="8" name="Content Placeholder 7">
            <a:extLst>
              <a:ext uri="{FF2B5EF4-FFF2-40B4-BE49-F238E27FC236}">
                <a16:creationId xmlns:a16="http://schemas.microsoft.com/office/drawing/2014/main" id="{46748418-918B-4530-86F1-448EEEFD561C}"/>
              </a:ext>
            </a:extLst>
          </p:cNvPr>
          <p:cNvPicPr>
            <a:picLocks noGrp="1" noChangeAspect="1"/>
          </p:cNvPicPr>
          <p:nvPr>
            <p:ph sz="half" idx="2"/>
          </p:nvPr>
        </p:nvPicPr>
        <p:blipFill>
          <a:blip r:embed="rId3"/>
          <a:stretch>
            <a:fillRect/>
          </a:stretch>
        </p:blipFill>
        <p:spPr>
          <a:xfrm>
            <a:off x="5391355" y="2621226"/>
            <a:ext cx="6054711" cy="2712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365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0ED0-732D-49B7-82B8-825394DCA671}"/>
              </a:ext>
            </a:extLst>
          </p:cNvPr>
          <p:cNvSpPr>
            <a:spLocks noGrp="1"/>
          </p:cNvSpPr>
          <p:nvPr>
            <p:ph type="title"/>
          </p:nvPr>
        </p:nvSpPr>
        <p:spPr/>
        <p:txBody>
          <a:bodyPr/>
          <a:lstStyle/>
          <a:p>
            <a:r>
              <a:rPr lang="en-US" dirty="0"/>
              <a:t>LEAH SETTLE GIBBS</a:t>
            </a:r>
          </a:p>
        </p:txBody>
      </p:sp>
      <p:pic>
        <p:nvPicPr>
          <p:cNvPr id="6" name="Content Placeholder 5" descr="A person wearing sunglasses&#10;&#10;Description automatically generated with medium confidence">
            <a:extLst>
              <a:ext uri="{FF2B5EF4-FFF2-40B4-BE49-F238E27FC236}">
                <a16:creationId xmlns:a16="http://schemas.microsoft.com/office/drawing/2014/main" id="{46675BDD-532D-439F-B8A0-2EFB0DA9173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85036" y="2103438"/>
            <a:ext cx="2918091" cy="3748087"/>
          </a:xfrm>
        </p:spPr>
      </p:pic>
      <p:sp>
        <p:nvSpPr>
          <p:cNvPr id="4" name="Content Placeholder 3">
            <a:extLst>
              <a:ext uri="{FF2B5EF4-FFF2-40B4-BE49-F238E27FC236}">
                <a16:creationId xmlns:a16="http://schemas.microsoft.com/office/drawing/2014/main" id="{AC9DF6D0-DDB3-4440-96CA-6E6286B07325}"/>
              </a:ext>
            </a:extLst>
          </p:cNvPr>
          <p:cNvSpPr>
            <a:spLocks noGrp="1"/>
          </p:cNvSpPr>
          <p:nvPr>
            <p:ph sz="half" idx="2"/>
          </p:nvPr>
        </p:nvSpPr>
        <p:spPr/>
        <p:txBody>
          <a:bodyPr>
            <a:normAutofit/>
          </a:bodyPr>
          <a:lstStyle/>
          <a:p>
            <a:pPr marL="342900" marR="0" lvl="0" indent="-342900">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Inducted Amherst County Sports Hall of Fame, 2019.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Co-wrote, compiled and edited “Town of Amherst centennial book,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Amherst: Taverns to a Town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Compiled and edited local guidebook for travels in Amherst and Nelson Counties,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Sunday Drives,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the Woodruff family memoir,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Little Slice of Heaven.”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Amherst County Public Schools (1970-88) ACHS:  girls’ basketball coach; assistant softball.   Outstanding Senior Girl Athlete (class of 1966).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22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ADCD-EBAB-4A67-BDC3-900B0874D9CD}"/>
              </a:ext>
            </a:extLst>
          </p:cNvPr>
          <p:cNvSpPr>
            <a:spLocks noGrp="1"/>
          </p:cNvSpPr>
          <p:nvPr>
            <p:ph type="title"/>
          </p:nvPr>
        </p:nvSpPr>
        <p:spPr/>
        <p:txBody>
          <a:bodyPr/>
          <a:lstStyle/>
          <a:p>
            <a:r>
              <a:rPr lang="en-US" dirty="0"/>
              <a:t>LORRI GIRLING</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C9EC3F96-02A4-4787-8087-E507047E92AF}"/>
              </a:ext>
            </a:extLst>
          </p:cNvPr>
          <p:cNvPicPr>
            <a:picLocks noGrp="1" noChangeAspect="1"/>
          </p:cNvPicPr>
          <p:nvPr>
            <p:ph sz="half" idx="1"/>
          </p:nvPr>
        </p:nvPicPr>
        <p:blipFill>
          <a:blip r:embed="rId2"/>
          <a:stretch>
            <a:fillRect/>
          </a:stretch>
        </p:blipFill>
        <p:spPr>
          <a:xfrm>
            <a:off x="1660474" y="2103438"/>
            <a:ext cx="3567214" cy="3748087"/>
          </a:xfrm>
        </p:spPr>
      </p:pic>
      <p:pic>
        <p:nvPicPr>
          <p:cNvPr id="6" name="Content Placeholder 5">
            <a:extLst>
              <a:ext uri="{FF2B5EF4-FFF2-40B4-BE49-F238E27FC236}">
                <a16:creationId xmlns:a16="http://schemas.microsoft.com/office/drawing/2014/main" id="{D5EDD182-291E-4F8C-A0D2-92E8A9CD4D4C}"/>
              </a:ext>
            </a:extLst>
          </p:cNvPr>
          <p:cNvPicPr>
            <a:picLocks noGrp="1" noChangeAspect="1"/>
          </p:cNvPicPr>
          <p:nvPr>
            <p:ph sz="half" idx="2"/>
          </p:nvPr>
        </p:nvPicPr>
        <p:blipFill>
          <a:blip r:embed="rId3">
            <a:lum bright="70000" contrast="-70000"/>
          </a:blip>
          <a:stretch>
            <a:fillRect/>
          </a:stretch>
        </p:blipFill>
        <p:spPr>
          <a:xfrm>
            <a:off x="5737797" y="2740634"/>
            <a:ext cx="5810863" cy="2212776"/>
          </a:xfrm>
        </p:spPr>
      </p:pic>
    </p:spTree>
    <p:extLst>
      <p:ext uri="{BB962C8B-B14F-4D97-AF65-F5344CB8AC3E}">
        <p14:creationId xmlns:p14="http://schemas.microsoft.com/office/powerpoint/2010/main" val="278147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0A64-BF57-402C-A550-2B14F5565936}"/>
              </a:ext>
            </a:extLst>
          </p:cNvPr>
          <p:cNvSpPr>
            <a:spLocks noGrp="1"/>
          </p:cNvSpPr>
          <p:nvPr>
            <p:ph type="title"/>
          </p:nvPr>
        </p:nvSpPr>
        <p:spPr/>
        <p:txBody>
          <a:bodyPr/>
          <a:lstStyle/>
          <a:p>
            <a:r>
              <a:rPr lang="en-US" dirty="0"/>
              <a:t>META GLASS</a:t>
            </a:r>
          </a:p>
        </p:txBody>
      </p:sp>
      <p:pic>
        <p:nvPicPr>
          <p:cNvPr id="6" name="Content Placeholder 5" descr="A person in a suit and hat&#10;&#10;Description automatically generated with low confidence">
            <a:extLst>
              <a:ext uri="{FF2B5EF4-FFF2-40B4-BE49-F238E27FC236}">
                <a16:creationId xmlns:a16="http://schemas.microsoft.com/office/drawing/2014/main" id="{AC9B6BA0-0C33-4859-9A44-B13B905286A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45107" y="2103438"/>
            <a:ext cx="2797949" cy="3748087"/>
          </a:xfrm>
        </p:spPr>
      </p:pic>
      <p:sp>
        <p:nvSpPr>
          <p:cNvPr id="4" name="Content Placeholder 3">
            <a:extLst>
              <a:ext uri="{FF2B5EF4-FFF2-40B4-BE49-F238E27FC236}">
                <a16:creationId xmlns:a16="http://schemas.microsoft.com/office/drawing/2014/main" id="{C6C7571C-2266-4CB3-950F-2A081D7F92A1}"/>
              </a:ext>
            </a:extLst>
          </p:cNvPr>
          <p:cNvSpPr>
            <a:spLocks noGrp="1"/>
          </p:cNvSpPr>
          <p:nvPr>
            <p:ph sz="half" idx="2"/>
          </p:nvPr>
        </p:nvSpPr>
        <p:spPr>
          <a:xfrm>
            <a:off x="5074023" y="2533744"/>
            <a:ext cx="6615953" cy="2916798"/>
          </a:xfrm>
        </p:spPr>
        <p:txBody>
          <a:bodyPr/>
          <a:lstStyle/>
          <a:p>
            <a:r>
              <a:rPr lang="en-US" dirty="0"/>
              <a:t>Third Sweet Briar College President 1925 to 1946</a:t>
            </a:r>
          </a:p>
          <a:p>
            <a:r>
              <a:rPr lang="en-US" dirty="0"/>
              <a:t>American Classics scholar, educator</a:t>
            </a:r>
          </a:p>
          <a:p>
            <a:r>
              <a:rPr lang="en-US" dirty="0"/>
              <a:t>President American Association of University Women and Association of American Colleges</a:t>
            </a:r>
          </a:p>
        </p:txBody>
      </p:sp>
    </p:spTree>
    <p:extLst>
      <p:ext uri="{BB962C8B-B14F-4D97-AF65-F5344CB8AC3E}">
        <p14:creationId xmlns:p14="http://schemas.microsoft.com/office/powerpoint/2010/main" val="1484218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EF8A-2E66-430D-8CD2-2CEC01260BAE}"/>
              </a:ext>
            </a:extLst>
          </p:cNvPr>
          <p:cNvSpPr>
            <a:spLocks noGrp="1"/>
          </p:cNvSpPr>
          <p:nvPr>
            <p:ph type="title"/>
          </p:nvPr>
        </p:nvSpPr>
        <p:spPr/>
        <p:txBody>
          <a:bodyPr/>
          <a:lstStyle/>
          <a:p>
            <a:r>
              <a:rPr lang="en-US" dirty="0"/>
              <a:t>LINDA GURTLER</a:t>
            </a:r>
          </a:p>
        </p:txBody>
      </p:sp>
      <p:sp>
        <p:nvSpPr>
          <p:cNvPr id="4" name="Content Placeholder 3">
            <a:extLst>
              <a:ext uri="{FF2B5EF4-FFF2-40B4-BE49-F238E27FC236}">
                <a16:creationId xmlns:a16="http://schemas.microsoft.com/office/drawing/2014/main" id="{9D4057B3-624D-45A5-A86A-522E5F18163D}"/>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Colleen Martinez, President,  and Linda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Gurtler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Treasurer, of the Village Garden Club were decorating the outdoor gardens of the Amherst County Museum in 2019.</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Village Garden Club is responsible for many of the Civic Gardens in Amherst County, from the prize-winning “Circle” to the Amherst County Museum, the Amherst and Madison Heights branches of the Amherst County Public Library, The Fire House, and the Memorial Garden next to Ware House Antiques.</a:t>
            </a:r>
          </a:p>
          <a:p>
            <a:endParaRPr lang="en-US" dirty="0"/>
          </a:p>
        </p:txBody>
      </p:sp>
      <p:pic>
        <p:nvPicPr>
          <p:cNvPr id="5" name="Content Placeholder 4">
            <a:extLst>
              <a:ext uri="{FF2B5EF4-FFF2-40B4-BE49-F238E27FC236}">
                <a16:creationId xmlns:a16="http://schemas.microsoft.com/office/drawing/2014/main" id="{A64CC41A-7D2D-451D-8DAD-6705CB68CB13}"/>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30637" y="2103438"/>
            <a:ext cx="3026888" cy="3748087"/>
          </a:xfrm>
          <a:prstGeom prst="rect">
            <a:avLst/>
          </a:prstGeom>
        </p:spPr>
      </p:pic>
    </p:spTree>
    <p:extLst>
      <p:ext uri="{BB962C8B-B14F-4D97-AF65-F5344CB8AC3E}">
        <p14:creationId xmlns:p14="http://schemas.microsoft.com/office/powerpoint/2010/main" val="15220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AAC7-2C04-4EDF-9DF6-95DC5FADF7FC}"/>
              </a:ext>
            </a:extLst>
          </p:cNvPr>
          <p:cNvSpPr>
            <a:spLocks noGrp="1"/>
          </p:cNvSpPr>
          <p:nvPr>
            <p:ph type="title"/>
          </p:nvPr>
        </p:nvSpPr>
        <p:spPr/>
        <p:txBody>
          <a:bodyPr/>
          <a:lstStyle/>
          <a:p>
            <a:r>
              <a:rPr lang="en-US"/>
              <a:t>DEBBIE HABEL</a:t>
            </a:r>
          </a:p>
        </p:txBody>
      </p:sp>
      <p:sp>
        <p:nvSpPr>
          <p:cNvPr id="4" name="Content Placeholder 3">
            <a:extLst>
              <a:ext uri="{FF2B5EF4-FFF2-40B4-BE49-F238E27FC236}">
                <a16:creationId xmlns:a16="http://schemas.microsoft.com/office/drawing/2014/main" id="{477DF6B8-6F1C-4717-8FF0-F640FF9EA7FB}"/>
              </a:ext>
            </a:extLst>
          </p:cNvPr>
          <p:cNvSpPr>
            <a:spLocks noGrp="1"/>
          </p:cNvSpPr>
          <p:nvPr>
            <p:ph sz="half" idx="2"/>
          </p:nvPr>
        </p:nvSpPr>
        <p:spPr/>
        <p:txBody>
          <a:bodyPr/>
          <a:lstStyle/>
          <a:p>
            <a:endParaRPr lang="en-US" dirty="0"/>
          </a:p>
          <a:p>
            <a:r>
              <a:rPr lang="en-US" dirty="0"/>
              <a:t> Executive Director of Amherst County Habitat for Humanity(2015-PRESENT)</a:t>
            </a:r>
          </a:p>
          <a:p>
            <a:r>
              <a:rPr lang="en-US" dirty="0"/>
              <a:t> Former Deputy Commissioner of Revenue for Amherst County (2002-2015)</a:t>
            </a:r>
          </a:p>
        </p:txBody>
      </p:sp>
      <p:pic>
        <p:nvPicPr>
          <p:cNvPr id="3" name="Content Placeholder 2">
            <a:extLst>
              <a:ext uri="{FF2B5EF4-FFF2-40B4-BE49-F238E27FC236}">
                <a16:creationId xmlns:a16="http://schemas.microsoft.com/office/drawing/2014/main" id="{BA697D4B-8823-445F-A7EB-3C079AA9F53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87679" y="2103438"/>
            <a:ext cx="3512805" cy="3748087"/>
          </a:xfrm>
          <a:prstGeom prst="rect">
            <a:avLst/>
          </a:prstGeom>
        </p:spPr>
      </p:pic>
    </p:spTree>
    <p:extLst>
      <p:ext uri="{BB962C8B-B14F-4D97-AF65-F5344CB8AC3E}">
        <p14:creationId xmlns:p14="http://schemas.microsoft.com/office/powerpoint/2010/main" val="268633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B739-2065-4486-980C-02E3958ECF41}"/>
              </a:ext>
            </a:extLst>
          </p:cNvPr>
          <p:cNvSpPr>
            <a:spLocks noGrp="1"/>
          </p:cNvSpPr>
          <p:nvPr>
            <p:ph type="title"/>
          </p:nvPr>
        </p:nvSpPr>
        <p:spPr/>
        <p:txBody>
          <a:bodyPr>
            <a:normAutofit fontScale="90000"/>
          </a:bodyPr>
          <a:lstStyle/>
          <a:p>
            <a:r>
              <a:rPr lang="en-US" dirty="0"/>
              <a:t>THE EQUAL SUFFRAGE LEAGUE (ESL)</a:t>
            </a:r>
          </a:p>
        </p:txBody>
      </p:sp>
      <p:sp>
        <p:nvSpPr>
          <p:cNvPr id="3" name="Content Placeholder 2">
            <a:extLst>
              <a:ext uri="{FF2B5EF4-FFF2-40B4-BE49-F238E27FC236}">
                <a16:creationId xmlns:a16="http://schemas.microsoft.com/office/drawing/2014/main" id="{47BFA448-0E2E-4F45-92DC-13666C9C7414}"/>
              </a:ext>
            </a:extLst>
          </p:cNvPr>
          <p:cNvSpPr>
            <a:spLocks noGrp="1"/>
          </p:cNvSpPr>
          <p:nvPr>
            <p:ph idx="1"/>
          </p:nvPr>
        </p:nvSpPr>
        <p:spPr>
          <a:xfrm>
            <a:off x="1066800" y="2103120"/>
            <a:ext cx="10058400" cy="3931920"/>
          </a:xfrm>
        </p:spPr>
        <p:txBody>
          <a:bodyPr>
            <a:normAutofit fontScale="92500" lnSpcReduction="20000"/>
          </a:bodyPr>
          <a:lstStyle/>
          <a:p>
            <a:pPr marL="0" marR="0">
              <a:spcBef>
                <a:spcPts val="0"/>
              </a:spcBef>
              <a:spcAft>
                <a:spcPts val="0"/>
              </a:spcAft>
            </a:pPr>
            <a:r>
              <a:rPr lang="en-US" sz="1800" dirty="0">
                <a:effectLst/>
                <a:latin typeface="Times New Roman" panose="02020603050405020304" pitchFamily="18" charset="0"/>
                <a:ea typeface="Linux Libertine G"/>
                <a:cs typeface="Linux Libertine G"/>
              </a:rPr>
              <a:t>The </a:t>
            </a:r>
            <a:r>
              <a:rPr lang="en-US" dirty="0">
                <a:latin typeface="Times New Roman" panose="02020603050405020304" pitchFamily="18" charset="0"/>
                <a:ea typeface="Linux Libertine G"/>
                <a:cs typeface="Linux Libertine G"/>
              </a:rPr>
              <a:t>women who </a:t>
            </a:r>
            <a:r>
              <a:rPr lang="en-US" sz="1800" dirty="0">
                <a:effectLst/>
                <a:latin typeface="Times New Roman" panose="02020603050405020304" pitchFamily="18" charset="0"/>
                <a:ea typeface="Linux Libertine G"/>
                <a:cs typeface="Linux Libertine G"/>
              </a:rPr>
              <a:t>established the  ESL chapters were active members in their respective communities.  One can only guess that the actual momentum of the Equal Suffrage League (ESL) of Virginia to organize and win the vote  rallied these strong women to join.  In 1909, a small group of women started the ESL of Virginia as a statewide suffrage organization  Joining the National American Woman Suffrage Association (NAWSA) spurred the growth of 45 chapters by 1914 and 119 by 1916.  Almost every town in Virginia was represented, including two in Amherst County.</a:t>
            </a:r>
            <a:endParaRPr lang="en-US" sz="1800" dirty="0">
              <a:effectLst/>
              <a:latin typeface="Calibri" panose="020F0502020204030204" pitchFamily="34" charset="0"/>
              <a:ea typeface="Linux Libertine G"/>
              <a:cs typeface="Linux Libertine G"/>
            </a:endParaRPr>
          </a:p>
          <a:p>
            <a:pPr marL="0" marR="0">
              <a:spcBef>
                <a:spcPts val="0"/>
              </a:spcBef>
              <a:spcAft>
                <a:spcPts val="0"/>
              </a:spcAft>
            </a:pPr>
            <a:endParaRPr lang="en-US" sz="1800" dirty="0">
              <a:effectLst/>
              <a:latin typeface="Calibri" panose="020F0502020204030204" pitchFamily="34" charset="0"/>
              <a:ea typeface="Linux Libertine G"/>
              <a:cs typeface="Linux Libertine G"/>
            </a:endParaRPr>
          </a:p>
          <a:p>
            <a:pPr marL="0" marR="0">
              <a:spcBef>
                <a:spcPts val="0"/>
              </a:spcBef>
              <a:spcAft>
                <a:spcPts val="0"/>
              </a:spcAft>
            </a:pPr>
            <a:r>
              <a:rPr lang="en-US" sz="1800" dirty="0">
                <a:effectLst/>
                <a:latin typeface="Times New Roman" panose="02020603050405020304" pitchFamily="18" charset="0"/>
                <a:ea typeface="Linux Libertine G"/>
                <a:cs typeface="Linux Libertine G"/>
              </a:rPr>
              <a:t>The Equal Suffrage League of Virginia was one of the largest organizations in the South with over 30,000 members, but, unfortunately, missed the goal of ushering in the right for women to vote in the state.  Virginia legislators rejected any amendments to the state's constitution and refused to recognize the passing of the 19</a:t>
            </a:r>
            <a:r>
              <a:rPr lang="en-US" sz="1800" baseline="30000" dirty="0">
                <a:effectLst/>
                <a:latin typeface="Times New Roman" panose="02020603050405020304" pitchFamily="18" charset="0"/>
                <a:ea typeface="Linux Libertine G"/>
                <a:cs typeface="Linux Libertine G"/>
              </a:rPr>
              <a:t>th</a:t>
            </a:r>
            <a:r>
              <a:rPr lang="en-US" sz="1800" dirty="0">
                <a:effectLst/>
                <a:latin typeface="Times New Roman" panose="02020603050405020304" pitchFamily="18" charset="0"/>
                <a:ea typeface="Linux Libertine G"/>
                <a:cs typeface="Linux Libertine G"/>
              </a:rPr>
              <a:t> Amendment to the US Constitution giving the right for women to vote.  It wasn't until 1952 that the amendment was ratified in this state.  The passage of the 19</a:t>
            </a:r>
            <a:r>
              <a:rPr lang="en-US" sz="1800" baseline="30000" dirty="0">
                <a:effectLst/>
                <a:latin typeface="Times New Roman" panose="02020603050405020304" pitchFamily="18" charset="0"/>
                <a:ea typeface="Linux Libertine G"/>
                <a:cs typeface="Linux Libertine G"/>
              </a:rPr>
              <a:t>th</a:t>
            </a:r>
            <a:r>
              <a:rPr lang="en-US" sz="1800" dirty="0">
                <a:effectLst/>
                <a:latin typeface="Times New Roman" panose="02020603050405020304" pitchFamily="18" charset="0"/>
                <a:ea typeface="Linux Libertine G"/>
                <a:cs typeface="Linux Libertine G"/>
              </a:rPr>
              <a:t> Amendment did give women the right to vote despite Virginia's reluctance.</a:t>
            </a:r>
            <a:endParaRPr lang="en-US" sz="1800" dirty="0">
              <a:effectLst/>
              <a:latin typeface="Calibri" panose="020F0502020204030204" pitchFamily="34" charset="0"/>
              <a:ea typeface="Linux Libertine G"/>
              <a:cs typeface="Linux Libertine G"/>
            </a:endParaRPr>
          </a:p>
          <a:p>
            <a:pPr marL="0" marR="0">
              <a:spcBef>
                <a:spcPts val="0"/>
              </a:spcBef>
              <a:spcAft>
                <a:spcPts val="0"/>
              </a:spcAft>
            </a:pPr>
            <a:endParaRPr lang="en-US" sz="1800" dirty="0">
              <a:effectLst/>
              <a:latin typeface="Calibri" panose="020F0502020204030204" pitchFamily="34" charset="0"/>
              <a:ea typeface="Linux Libertine G"/>
              <a:cs typeface="Linux Libertine G"/>
            </a:endParaRPr>
          </a:p>
          <a:p>
            <a:pPr marL="0" marR="0">
              <a:spcBef>
                <a:spcPts val="0"/>
              </a:spcBef>
              <a:spcAft>
                <a:spcPts val="0"/>
              </a:spcAft>
            </a:pPr>
            <a:r>
              <a:rPr lang="en-US" sz="1800" dirty="0">
                <a:effectLst/>
                <a:latin typeface="Times New Roman" panose="02020603050405020304" pitchFamily="18" charset="0"/>
                <a:ea typeface="Linux Libertine G"/>
                <a:cs typeface="Linux Libertine G"/>
              </a:rPr>
              <a:t>On November 8, 1920 , soon after the passage of the 19</a:t>
            </a:r>
            <a:r>
              <a:rPr lang="en-US" sz="1800" baseline="30000" dirty="0">
                <a:effectLst/>
                <a:latin typeface="Times New Roman" panose="02020603050405020304" pitchFamily="18" charset="0"/>
                <a:ea typeface="Linux Libertine G"/>
                <a:cs typeface="Linux Libertine G"/>
              </a:rPr>
              <a:t>th</a:t>
            </a:r>
            <a:r>
              <a:rPr lang="en-US" sz="1800" dirty="0">
                <a:effectLst/>
                <a:latin typeface="Times New Roman" panose="02020603050405020304" pitchFamily="18" charset="0"/>
                <a:ea typeface="Linux Libertine G"/>
                <a:cs typeface="Linux Libertine G"/>
              </a:rPr>
              <a:t> Amendment in 1920, the ESL disbanded and the Virginia League of Women Voters quickly formed and began work to inform the new electorate.  It is not known whether any of the members of the ESL chapters in Amherst County participated but one can only assume that they continued their involvement.</a:t>
            </a:r>
            <a:endParaRPr lang="en-US" sz="1800" dirty="0">
              <a:effectLst/>
              <a:latin typeface="Calibri" panose="020F0502020204030204" pitchFamily="34" charset="0"/>
              <a:ea typeface="Linux Libertine G"/>
              <a:cs typeface="Linux Libertine G"/>
            </a:endParaRPr>
          </a:p>
          <a:p>
            <a:pPr marL="0" marR="0">
              <a:spcBef>
                <a:spcPts val="0"/>
              </a:spcBef>
              <a:spcAft>
                <a:spcPts val="0"/>
              </a:spcAft>
            </a:pPr>
            <a:endParaRPr lang="en-US" sz="1800" dirty="0">
              <a:effectLst/>
              <a:latin typeface="Calibri" panose="020F0502020204030204" pitchFamily="34" charset="0"/>
              <a:ea typeface="Linux Libertine G"/>
              <a:cs typeface="Linux Libertine G"/>
            </a:endParaRPr>
          </a:p>
          <a:p>
            <a:endParaRPr lang="en-US" dirty="0"/>
          </a:p>
        </p:txBody>
      </p:sp>
    </p:spTree>
    <p:extLst>
      <p:ext uri="{BB962C8B-B14F-4D97-AF65-F5344CB8AC3E}">
        <p14:creationId xmlns:p14="http://schemas.microsoft.com/office/powerpoint/2010/main" val="158949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E4B5-E410-4440-9944-DB69180344CE}"/>
              </a:ext>
            </a:extLst>
          </p:cNvPr>
          <p:cNvSpPr>
            <a:spLocks noGrp="1"/>
          </p:cNvSpPr>
          <p:nvPr>
            <p:ph type="title"/>
          </p:nvPr>
        </p:nvSpPr>
        <p:spPr/>
        <p:txBody>
          <a:bodyPr/>
          <a:lstStyle/>
          <a:p>
            <a:r>
              <a:rPr lang="en-US" dirty="0"/>
              <a:t>ELLA HANSON</a:t>
            </a:r>
          </a:p>
        </p:txBody>
      </p:sp>
      <p:pic>
        <p:nvPicPr>
          <p:cNvPr id="6" name="Content Placeholder 5" descr="A picture containing person&#10;&#10;Description automatically generated">
            <a:extLst>
              <a:ext uri="{FF2B5EF4-FFF2-40B4-BE49-F238E27FC236}">
                <a16:creationId xmlns:a16="http://schemas.microsoft.com/office/drawing/2014/main" id="{8DFF099D-2537-4199-BEA1-D7F21583423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287157"/>
            <a:ext cx="4075043" cy="2556650"/>
          </a:xfrm>
        </p:spPr>
      </p:pic>
      <p:sp>
        <p:nvSpPr>
          <p:cNvPr id="4" name="Content Placeholder 3">
            <a:extLst>
              <a:ext uri="{FF2B5EF4-FFF2-40B4-BE49-F238E27FC236}">
                <a16:creationId xmlns:a16="http://schemas.microsoft.com/office/drawing/2014/main" id="{A7705FE0-7BBA-45AA-9932-3825E2C2F474}"/>
              </a:ext>
            </a:extLst>
          </p:cNvPr>
          <p:cNvSpPr>
            <a:spLocks noGrp="1"/>
          </p:cNvSpPr>
          <p:nvPr>
            <p:ph sz="half" idx="2"/>
          </p:nvPr>
        </p:nvSpPr>
        <p:spPr>
          <a:xfrm>
            <a:off x="5141843" y="2014194"/>
            <a:ext cx="6162261" cy="3837966"/>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Ella McGinnis Hanson conducted the Clifford School of Dance with her daughter Pat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Richeson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dance school existed in Clifford during the 1970’s and 1980’s.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the Clifford School of Dance would recruit Ella Hanson, one of Mrs. Hanson’s younger daughters, who later taught dance at Sweet Briar as Ella Magruder, to be a guest performer in community fundraisers, such one pictured in the framed newspaper article in the exhibit (December 16, 1971) held at the Amherst County High School to benefit the Amherst County Public Library.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Hanson and her husband Richard were active volunteers for the Clifford School and such community ventures as community dances at the Clifford Ruritan Club, the Sorghum Festival.</a:t>
            </a:r>
          </a:p>
          <a:p>
            <a:endParaRPr lang="en-US" dirty="0"/>
          </a:p>
        </p:txBody>
      </p:sp>
      <p:sp>
        <p:nvSpPr>
          <p:cNvPr id="8" name="TextBox 7">
            <a:extLst>
              <a:ext uri="{FF2B5EF4-FFF2-40B4-BE49-F238E27FC236}">
                <a16:creationId xmlns:a16="http://schemas.microsoft.com/office/drawing/2014/main" id="{C1F848FA-65ED-43B4-B089-FD3578933B52}"/>
              </a:ext>
            </a:extLst>
          </p:cNvPr>
          <p:cNvSpPr txBox="1"/>
          <p:nvPr/>
        </p:nvSpPr>
        <p:spPr>
          <a:xfrm>
            <a:off x="9051234" y="7447721"/>
            <a:ext cx="96281" cy="169061666"/>
          </a:xfrm>
          <a:prstGeom prst="rect">
            <a:avLst/>
          </a:prstGeom>
          <a:noFill/>
        </p:spPr>
        <p:txBody>
          <a:bodyPr wrap="square">
            <a:spAutoFit/>
          </a:bodyPr>
          <a:lstStyle/>
          <a:p>
            <a:pPr marR="0" lvl="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 McGinnis Hanson conducted the Clifford School of Dance with her daughter Pat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Richeson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dance school existed in Clifford during the 1970’s and 1980’s.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Often the Clifford School of Dance would recruit Ella Hanson, one of Mrs. Hanson’s younger daughters, who later taught dance at Sweet Briar as Ella Magruder, to be a guest performer in community fundraisers, such one pictured in the framed newspaper article in the exhibit (December 16, 1971) held at the Amherst County High School to benefit the Amherst County Public Library. </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Mrs. Hanson and her husband Richard were active volunteers for the Clifford School and such community ventures as community dances at the Clifford Ruritan Club, the Sorghum Festival and the </a:t>
            </a:r>
          </a:p>
        </p:txBody>
      </p:sp>
    </p:spTree>
    <p:extLst>
      <p:ext uri="{BB962C8B-B14F-4D97-AF65-F5344CB8AC3E}">
        <p14:creationId xmlns:p14="http://schemas.microsoft.com/office/powerpoint/2010/main" val="159189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CB42-C38C-499B-A9B9-A1B4EF4EA58C}"/>
              </a:ext>
            </a:extLst>
          </p:cNvPr>
          <p:cNvSpPr>
            <a:spLocks noGrp="1"/>
          </p:cNvSpPr>
          <p:nvPr>
            <p:ph type="title"/>
          </p:nvPr>
        </p:nvSpPr>
        <p:spPr/>
        <p:txBody>
          <a:bodyPr/>
          <a:lstStyle/>
          <a:p>
            <a:r>
              <a:rPr lang="en-US" dirty="0"/>
              <a:t>LYNN HANSON</a:t>
            </a:r>
          </a:p>
        </p:txBody>
      </p:sp>
      <p:pic>
        <p:nvPicPr>
          <p:cNvPr id="6" name="Content Placeholder 5">
            <a:extLst>
              <a:ext uri="{FF2B5EF4-FFF2-40B4-BE49-F238E27FC236}">
                <a16:creationId xmlns:a16="http://schemas.microsoft.com/office/drawing/2014/main" id="{54F403BE-430B-4AD3-A7C2-02C7E3650C5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4140" y="2103438"/>
            <a:ext cx="3159883" cy="3748087"/>
          </a:xfrm>
        </p:spPr>
      </p:pic>
      <p:pic>
        <p:nvPicPr>
          <p:cNvPr id="8" name="Content Placeholder 7">
            <a:extLst>
              <a:ext uri="{FF2B5EF4-FFF2-40B4-BE49-F238E27FC236}">
                <a16:creationId xmlns:a16="http://schemas.microsoft.com/office/drawing/2014/main" id="{96843E3E-77A3-41C2-96BF-D8A039602A20}"/>
              </a:ext>
            </a:extLst>
          </p:cNvPr>
          <p:cNvPicPr>
            <a:picLocks noGrp="1" noChangeAspect="1"/>
          </p:cNvPicPr>
          <p:nvPr>
            <p:ph sz="half" idx="2"/>
          </p:nvPr>
        </p:nvPicPr>
        <p:blipFill>
          <a:blip r:embed="rId3">
            <a:lum bright="70000" contrast="-70000"/>
          </a:blip>
          <a:stretch>
            <a:fillRect/>
          </a:stretch>
        </p:blipFill>
        <p:spPr>
          <a:xfrm>
            <a:off x="4744278" y="1633425"/>
            <a:ext cx="6696796" cy="4218100"/>
          </a:xfrm>
        </p:spPr>
      </p:pic>
    </p:spTree>
    <p:extLst>
      <p:ext uri="{BB962C8B-B14F-4D97-AF65-F5344CB8AC3E}">
        <p14:creationId xmlns:p14="http://schemas.microsoft.com/office/powerpoint/2010/main" val="3747177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46FC-9D83-4591-ADA0-A9D1F287188B}"/>
              </a:ext>
            </a:extLst>
          </p:cNvPr>
          <p:cNvSpPr>
            <a:spLocks noGrp="1"/>
          </p:cNvSpPr>
          <p:nvPr>
            <p:ph type="title"/>
          </p:nvPr>
        </p:nvSpPr>
        <p:spPr/>
        <p:txBody>
          <a:bodyPr/>
          <a:lstStyle/>
          <a:p>
            <a:r>
              <a:rPr lang="en-US" dirty="0"/>
              <a:t>CYNTHIA HICKS</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2E91A066-6436-4030-9B2B-8D477BA4967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43259" y="2103438"/>
            <a:ext cx="3001645" cy="3748087"/>
          </a:xfrm>
        </p:spPr>
      </p:pic>
      <p:sp>
        <p:nvSpPr>
          <p:cNvPr id="4" name="Content Placeholder 3">
            <a:extLst>
              <a:ext uri="{FF2B5EF4-FFF2-40B4-BE49-F238E27FC236}">
                <a16:creationId xmlns:a16="http://schemas.microsoft.com/office/drawing/2014/main" id="{C5CB8789-7EE7-4C7E-8E87-4AE4D61F5627}"/>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Cynthia Hicks is the President of the Board of Director of the Amherst County Museum and Historical Society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She is also the vice president of the Amherst County Public Schools Education Foundation.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Mrs. Hicks taught social studies in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Monelison</a:t>
            </a:r>
            <a:r>
              <a:rPr lang="en-US" sz="1800" dirty="0">
                <a:effectLst/>
                <a:latin typeface="Arial" panose="020B0604020202020204" pitchFamily="34" charset="0"/>
                <a:ea typeface="Calibri" panose="020F0502020204030204" pitchFamily="34" charset="0"/>
                <a:cs typeface="Times New Roman" panose="02020603050405020304" pitchFamily="18" charset="0"/>
              </a:rPr>
              <a:t> Junior High School and the Amherst County High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3241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6C5E-3657-4147-AA70-7ADABB9F91DC}"/>
              </a:ext>
            </a:extLst>
          </p:cNvPr>
          <p:cNvSpPr>
            <a:spLocks noGrp="1"/>
          </p:cNvSpPr>
          <p:nvPr>
            <p:ph type="title"/>
          </p:nvPr>
        </p:nvSpPr>
        <p:spPr/>
        <p:txBody>
          <a:bodyPr/>
          <a:lstStyle/>
          <a:p>
            <a:r>
              <a:rPr lang="en-US" dirty="0"/>
              <a:t>PHYLLIS HICKS</a:t>
            </a:r>
          </a:p>
        </p:txBody>
      </p:sp>
      <p:pic>
        <p:nvPicPr>
          <p:cNvPr id="8" name="Content Placeholder 7" descr="A group of men in a church&#10;&#10;Description automatically generated with low confidence">
            <a:extLst>
              <a:ext uri="{FF2B5EF4-FFF2-40B4-BE49-F238E27FC236}">
                <a16:creationId xmlns:a16="http://schemas.microsoft.com/office/drawing/2014/main" id="{57F8DCD5-6E24-41AD-A0D8-77C67C1A641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66800" y="2194520"/>
            <a:ext cx="4754563" cy="3565922"/>
          </a:xfrm>
        </p:spPr>
      </p:pic>
      <p:pic>
        <p:nvPicPr>
          <p:cNvPr id="6" name="Content Placeholder 5">
            <a:extLst>
              <a:ext uri="{FF2B5EF4-FFF2-40B4-BE49-F238E27FC236}">
                <a16:creationId xmlns:a16="http://schemas.microsoft.com/office/drawing/2014/main" id="{36470AF4-CB65-4659-AC50-11E23E6259EF}"/>
              </a:ext>
            </a:extLst>
          </p:cNvPr>
          <p:cNvPicPr>
            <a:picLocks noGrp="1" noChangeAspect="1"/>
          </p:cNvPicPr>
          <p:nvPr>
            <p:ph sz="half" idx="2"/>
          </p:nvPr>
        </p:nvPicPr>
        <p:blipFill>
          <a:blip r:embed="rId3">
            <a:lum bright="70000" contrast="-70000"/>
          </a:blip>
          <a:stretch>
            <a:fillRect/>
          </a:stretch>
        </p:blipFill>
        <p:spPr>
          <a:xfrm>
            <a:off x="5963062" y="2307103"/>
            <a:ext cx="5600582" cy="2996418"/>
          </a:xfrm>
        </p:spPr>
      </p:pic>
    </p:spTree>
    <p:extLst>
      <p:ext uri="{BB962C8B-B14F-4D97-AF65-F5344CB8AC3E}">
        <p14:creationId xmlns:p14="http://schemas.microsoft.com/office/powerpoint/2010/main" val="142602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5826-64B3-4E51-9F4E-7F0FEA8FBB3B}"/>
              </a:ext>
            </a:extLst>
          </p:cNvPr>
          <p:cNvSpPr>
            <a:spLocks noGrp="1"/>
          </p:cNvSpPr>
          <p:nvPr>
            <p:ph type="title"/>
          </p:nvPr>
        </p:nvSpPr>
        <p:spPr/>
        <p:txBody>
          <a:bodyPr/>
          <a:lstStyle/>
          <a:p>
            <a:r>
              <a:rPr lang="en-US" dirty="0"/>
              <a:t>JEAN ANN HIGGINBOTHAM</a:t>
            </a:r>
          </a:p>
        </p:txBody>
      </p:sp>
      <p:pic>
        <p:nvPicPr>
          <p:cNvPr id="6" name="Content Placeholder 5" descr="A person wearing glasses&#10;&#10;Description automatically generated with medium confidence">
            <a:extLst>
              <a:ext uri="{FF2B5EF4-FFF2-40B4-BE49-F238E27FC236}">
                <a16:creationId xmlns:a16="http://schemas.microsoft.com/office/drawing/2014/main" id="{10FE0131-148B-439E-82FE-0B881EF4294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12628" y="2103438"/>
            <a:ext cx="3462906" cy="3748087"/>
          </a:xfrm>
        </p:spPr>
      </p:pic>
      <p:sp>
        <p:nvSpPr>
          <p:cNvPr id="4" name="Content Placeholder 3">
            <a:extLst>
              <a:ext uri="{FF2B5EF4-FFF2-40B4-BE49-F238E27FC236}">
                <a16:creationId xmlns:a16="http://schemas.microsoft.com/office/drawing/2014/main" id="{4049449D-FA86-4170-AA0A-6A361AF5CA1E}"/>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Jean Ann Higginbotham was the First Black Social Worker Supervisor for Amherst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She has been an active volunteer for the Amherst County Library and Friends of the Library, and for the Amherst County Museum.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She was also an active volunteer for NAACP and for Amherst Glebe Arts Response, Inc (AGAR) 20</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Century Schools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78210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78D0-91D8-4C57-BDD6-BC0FD0B28B4C}"/>
              </a:ext>
            </a:extLst>
          </p:cNvPr>
          <p:cNvSpPr>
            <a:spLocks noGrp="1"/>
          </p:cNvSpPr>
          <p:nvPr>
            <p:ph type="title"/>
          </p:nvPr>
        </p:nvSpPr>
        <p:spPr/>
        <p:txBody>
          <a:bodyPr/>
          <a:lstStyle/>
          <a:p>
            <a:r>
              <a:rPr lang="en-US" dirty="0"/>
              <a:t>BARBARA HILL</a:t>
            </a:r>
          </a:p>
        </p:txBody>
      </p:sp>
      <p:pic>
        <p:nvPicPr>
          <p:cNvPr id="6" name="Content Placeholder 5" descr="A picture containing text, person, posing, suit&#10;&#10;Description automatically generated">
            <a:extLst>
              <a:ext uri="{FF2B5EF4-FFF2-40B4-BE49-F238E27FC236}">
                <a16:creationId xmlns:a16="http://schemas.microsoft.com/office/drawing/2014/main" id="{119539CF-B2B5-4F1A-BDD9-7C2AB0C8F75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88126" y="2103438"/>
            <a:ext cx="2711911" cy="3748087"/>
          </a:xfrm>
        </p:spPr>
      </p:pic>
      <p:sp>
        <p:nvSpPr>
          <p:cNvPr id="4" name="Content Placeholder 3">
            <a:extLst>
              <a:ext uri="{FF2B5EF4-FFF2-40B4-BE49-F238E27FC236}">
                <a16:creationId xmlns:a16="http://schemas.microsoft.com/office/drawing/2014/main" id="{BC5BF4DE-8B25-4EFD-8E6D-8DD51F9C8D98}"/>
              </a:ext>
            </a:extLst>
          </p:cNvPr>
          <p:cNvSpPr>
            <a:spLocks noGrp="1"/>
          </p:cNvSpPr>
          <p:nvPr>
            <p:ph sz="half" idx="2"/>
          </p:nvPr>
        </p:nvSpPr>
        <p:spPr/>
        <p:txBody>
          <a:bodyPr/>
          <a:lstStyle/>
          <a:p>
            <a:r>
              <a:rPr lang="en-US" dirty="0"/>
              <a:t>President Sweet Briar College 1990 to 1996</a:t>
            </a:r>
          </a:p>
          <a:p>
            <a:endParaRPr lang="en-US" dirty="0"/>
          </a:p>
          <a:p>
            <a:r>
              <a:rPr lang="en-US" dirty="0"/>
              <a:t>Administrator, Educator, promoter of Global Learning</a:t>
            </a:r>
          </a:p>
          <a:p>
            <a:endParaRPr lang="en-US" dirty="0"/>
          </a:p>
          <a:p>
            <a:r>
              <a:rPr lang="en-US" dirty="0"/>
              <a:t>Chair: Maryland Humanities Council</a:t>
            </a:r>
          </a:p>
        </p:txBody>
      </p:sp>
    </p:spTree>
    <p:extLst>
      <p:ext uri="{BB962C8B-B14F-4D97-AF65-F5344CB8AC3E}">
        <p14:creationId xmlns:p14="http://schemas.microsoft.com/office/powerpoint/2010/main" val="3348448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BB0C-A911-44A2-A6D3-CB10D4408092}"/>
              </a:ext>
            </a:extLst>
          </p:cNvPr>
          <p:cNvSpPr>
            <a:spLocks noGrp="1"/>
          </p:cNvSpPr>
          <p:nvPr>
            <p:ph type="title"/>
          </p:nvPr>
        </p:nvSpPr>
        <p:spPr/>
        <p:txBody>
          <a:bodyPr/>
          <a:lstStyle/>
          <a:p>
            <a:r>
              <a:rPr lang="en-US" dirty="0"/>
              <a:t>LOUISE BORUM HOWELL</a:t>
            </a:r>
          </a:p>
        </p:txBody>
      </p:sp>
      <p:pic>
        <p:nvPicPr>
          <p:cNvPr id="8" name="Content Placeholder 7" descr="A picture containing text, older&#10;&#10;Description automatically generated">
            <a:extLst>
              <a:ext uri="{FF2B5EF4-FFF2-40B4-BE49-F238E27FC236}">
                <a16:creationId xmlns:a16="http://schemas.microsoft.com/office/drawing/2014/main" id="{4926B080-DF46-4EE1-8040-B478780EFC4B}"/>
              </a:ext>
            </a:extLst>
          </p:cNvPr>
          <p:cNvPicPr>
            <a:picLocks noGrp="1" noChangeAspect="1"/>
          </p:cNvPicPr>
          <p:nvPr>
            <p:ph sz="half" idx="1"/>
          </p:nvPr>
        </p:nvPicPr>
        <p:blipFill>
          <a:blip r:embed="rId2"/>
          <a:stretch>
            <a:fillRect/>
          </a:stretch>
        </p:blipFill>
        <p:spPr>
          <a:xfrm>
            <a:off x="1478494" y="2011894"/>
            <a:ext cx="3310358" cy="3310358"/>
          </a:xfrm>
        </p:spPr>
      </p:pic>
      <p:pic>
        <p:nvPicPr>
          <p:cNvPr id="6" name="Content Placeholder 5">
            <a:extLst>
              <a:ext uri="{FF2B5EF4-FFF2-40B4-BE49-F238E27FC236}">
                <a16:creationId xmlns:a16="http://schemas.microsoft.com/office/drawing/2014/main" id="{73278074-45AD-4077-9D99-DFB8203D100E}"/>
              </a:ext>
            </a:extLst>
          </p:cNvPr>
          <p:cNvPicPr>
            <a:picLocks noGrp="1" noChangeAspect="1"/>
          </p:cNvPicPr>
          <p:nvPr>
            <p:ph sz="half" idx="2"/>
          </p:nvPr>
        </p:nvPicPr>
        <p:blipFill>
          <a:blip r:embed="rId3">
            <a:lum bright="70000" contrast="-70000"/>
          </a:blip>
          <a:stretch>
            <a:fillRect/>
          </a:stretch>
        </p:blipFill>
        <p:spPr>
          <a:xfrm>
            <a:off x="5200546" y="1828800"/>
            <a:ext cx="6465992" cy="3765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4928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44E9-9E24-4ABB-BB32-F2C4B341EE2E}"/>
              </a:ext>
            </a:extLst>
          </p:cNvPr>
          <p:cNvSpPr>
            <a:spLocks noGrp="1"/>
          </p:cNvSpPr>
          <p:nvPr>
            <p:ph type="title"/>
          </p:nvPr>
        </p:nvSpPr>
        <p:spPr/>
        <p:txBody>
          <a:bodyPr/>
          <a:lstStyle/>
          <a:p>
            <a:r>
              <a:rPr lang="en-US" dirty="0"/>
              <a:t>MABEL MASSIE HUGHES</a:t>
            </a:r>
          </a:p>
        </p:txBody>
      </p:sp>
      <p:pic>
        <p:nvPicPr>
          <p:cNvPr id="8" name="Content Placeholder 7">
            <a:extLst>
              <a:ext uri="{FF2B5EF4-FFF2-40B4-BE49-F238E27FC236}">
                <a16:creationId xmlns:a16="http://schemas.microsoft.com/office/drawing/2014/main" id="{825461C0-4995-4C45-94F5-B19E0EC1410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60509" y="1916188"/>
            <a:ext cx="2905385" cy="3935337"/>
          </a:xfrm>
        </p:spPr>
      </p:pic>
      <p:pic>
        <p:nvPicPr>
          <p:cNvPr id="6" name="Content Placeholder 5">
            <a:extLst>
              <a:ext uri="{FF2B5EF4-FFF2-40B4-BE49-F238E27FC236}">
                <a16:creationId xmlns:a16="http://schemas.microsoft.com/office/drawing/2014/main" id="{363F54AF-DAB4-4CC0-98E2-62F591694E4E}"/>
              </a:ext>
            </a:extLst>
          </p:cNvPr>
          <p:cNvPicPr>
            <a:picLocks noGrp="1" noChangeAspect="1"/>
          </p:cNvPicPr>
          <p:nvPr>
            <p:ph sz="half" idx="2"/>
          </p:nvPr>
        </p:nvPicPr>
        <p:blipFill>
          <a:blip r:embed="rId3">
            <a:lum bright="70000" contrast="-70000"/>
          </a:blip>
          <a:stretch>
            <a:fillRect/>
          </a:stretch>
        </p:blipFill>
        <p:spPr>
          <a:xfrm>
            <a:off x="5959603" y="1786206"/>
            <a:ext cx="5729242" cy="3593380"/>
          </a:xfrm>
        </p:spPr>
      </p:pic>
    </p:spTree>
    <p:extLst>
      <p:ext uri="{BB962C8B-B14F-4D97-AF65-F5344CB8AC3E}">
        <p14:creationId xmlns:p14="http://schemas.microsoft.com/office/powerpoint/2010/main" val="2476388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6AF7-050A-458E-9E12-0A1DAD17A288}"/>
              </a:ext>
            </a:extLst>
          </p:cNvPr>
          <p:cNvSpPr>
            <a:spLocks noGrp="1"/>
          </p:cNvSpPr>
          <p:nvPr>
            <p:ph type="title"/>
          </p:nvPr>
        </p:nvSpPr>
        <p:spPr/>
        <p:txBody>
          <a:bodyPr/>
          <a:lstStyle/>
          <a:p>
            <a:r>
              <a:rPr lang="en-US" dirty="0"/>
              <a:t>BELLE JACKSON</a:t>
            </a:r>
          </a:p>
        </p:txBody>
      </p:sp>
      <p:pic>
        <p:nvPicPr>
          <p:cNvPr id="6" name="Content Placeholder 5" descr="A picture containing person&#10;&#10;Description automatically generated">
            <a:extLst>
              <a:ext uri="{FF2B5EF4-FFF2-40B4-BE49-F238E27FC236}">
                <a16:creationId xmlns:a16="http://schemas.microsoft.com/office/drawing/2014/main" id="{44EC8443-6ADA-478C-A996-0933F911CBF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50830" y="2008039"/>
            <a:ext cx="2250831" cy="3714964"/>
          </a:xfrm>
        </p:spPr>
      </p:pic>
      <p:sp>
        <p:nvSpPr>
          <p:cNvPr id="4" name="Content Placeholder 3">
            <a:extLst>
              <a:ext uri="{FF2B5EF4-FFF2-40B4-BE49-F238E27FC236}">
                <a16:creationId xmlns:a16="http://schemas.microsoft.com/office/drawing/2014/main" id="{9B29AD91-F3BF-4997-BD37-CED44F067256}"/>
              </a:ext>
            </a:extLst>
          </p:cNvPr>
          <p:cNvSpPr>
            <a:spLocks noGrp="1"/>
          </p:cNvSpPr>
          <p:nvPr>
            <p:ph sz="half" idx="2"/>
          </p:nvPr>
        </p:nvSpPr>
        <p:spPr>
          <a:xfrm>
            <a:off x="6096000" y="1855304"/>
            <a:ext cx="5300870" cy="3996856"/>
          </a:xfrm>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Civil Rights Pioneer</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Amherst County Chapter of the NAACP.</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Voters’ League in Madison Heights urging people to vote.</a:t>
            </a:r>
          </a:p>
          <a:p>
            <a:endParaRPr lang="en-US" dirty="0"/>
          </a:p>
        </p:txBody>
      </p:sp>
    </p:spTree>
    <p:extLst>
      <p:ext uri="{BB962C8B-B14F-4D97-AF65-F5344CB8AC3E}">
        <p14:creationId xmlns:p14="http://schemas.microsoft.com/office/powerpoint/2010/main" val="1226386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6273-7FE3-45E1-BC63-7934351E2AAA}"/>
              </a:ext>
            </a:extLst>
          </p:cNvPr>
          <p:cNvSpPr>
            <a:spLocks noGrp="1"/>
          </p:cNvSpPr>
          <p:nvPr>
            <p:ph type="title"/>
          </p:nvPr>
        </p:nvSpPr>
        <p:spPr/>
        <p:txBody>
          <a:bodyPr/>
          <a:lstStyle/>
          <a:p>
            <a:r>
              <a:rPr lang="en-US" dirty="0"/>
              <a:t>CLARA JACKSON</a:t>
            </a:r>
          </a:p>
        </p:txBody>
      </p:sp>
      <p:pic>
        <p:nvPicPr>
          <p:cNvPr id="6" name="Content Placeholder 5" descr="A person and person shaking hands&#10;&#10;Description automatically generated with medium confidence">
            <a:extLst>
              <a:ext uri="{FF2B5EF4-FFF2-40B4-BE49-F238E27FC236}">
                <a16:creationId xmlns:a16="http://schemas.microsoft.com/office/drawing/2014/main" id="{A8BF96B8-58C8-4AEA-9940-66FB39FFF26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82553" y="2103438"/>
            <a:ext cx="2723057" cy="3748087"/>
          </a:xfrm>
        </p:spPr>
      </p:pic>
      <p:sp>
        <p:nvSpPr>
          <p:cNvPr id="4" name="Content Placeholder 3">
            <a:extLst>
              <a:ext uri="{FF2B5EF4-FFF2-40B4-BE49-F238E27FC236}">
                <a16:creationId xmlns:a16="http://schemas.microsoft.com/office/drawing/2014/main" id="{18B2CA95-3992-480A-8335-836AC3A2E50B}"/>
              </a:ext>
            </a:extLst>
          </p:cNvPr>
          <p:cNvSpPr>
            <a:spLocks noGrp="1"/>
          </p:cNvSpPr>
          <p:nvPr>
            <p:ph sz="half" idx="2"/>
          </p:nvPr>
        </p:nvSpPr>
        <p:spPr/>
        <p:txBody>
          <a:bodyPr/>
          <a:lstStyle/>
          <a:p>
            <a:pPr marL="0" indent="0">
              <a:buNone/>
            </a:pPr>
            <a:r>
              <a:rPr lang="en-US" dirty="0"/>
              <a:t>•First Black Female teacher at Amherst County High School</a:t>
            </a:r>
          </a:p>
          <a:p>
            <a:pPr marL="0" indent="0">
              <a:buNone/>
            </a:pPr>
            <a:endParaRPr lang="en-US" dirty="0"/>
          </a:p>
          <a:p>
            <a:pPr marL="0" indent="0">
              <a:buNone/>
            </a:pPr>
            <a:r>
              <a:rPr lang="en-US" dirty="0"/>
              <a:t>• First Black Female President of the Amherst County Teacher</a:t>
            </a:r>
          </a:p>
          <a:p>
            <a:pPr marL="0" indent="0">
              <a:buNone/>
            </a:pPr>
            <a:endParaRPr lang="en-US" dirty="0"/>
          </a:p>
          <a:p>
            <a:r>
              <a:rPr lang="en-US" dirty="0"/>
              <a:t>Education Association</a:t>
            </a:r>
          </a:p>
          <a:p>
            <a:pPr marL="0" indent="0">
              <a:buNone/>
            </a:pPr>
            <a:endParaRPr lang="en-US" dirty="0"/>
          </a:p>
          <a:p>
            <a:pPr marL="0" indent="0">
              <a:buNone/>
            </a:pPr>
            <a:r>
              <a:rPr lang="en-US" dirty="0"/>
              <a:t>• Inducted into the Amherst County Sports Hall of Fame</a:t>
            </a:r>
          </a:p>
        </p:txBody>
      </p:sp>
    </p:spTree>
    <p:extLst>
      <p:ext uri="{BB962C8B-B14F-4D97-AF65-F5344CB8AC3E}">
        <p14:creationId xmlns:p14="http://schemas.microsoft.com/office/powerpoint/2010/main" val="141349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2FB2-7C44-4D21-9DBE-3280DF66EF04}"/>
              </a:ext>
            </a:extLst>
          </p:cNvPr>
          <p:cNvSpPr>
            <a:spLocks noGrp="1"/>
          </p:cNvSpPr>
          <p:nvPr>
            <p:ph type="title"/>
          </p:nvPr>
        </p:nvSpPr>
        <p:spPr/>
        <p:txBody>
          <a:bodyPr>
            <a:normAutofit fontScale="90000"/>
          </a:bodyPr>
          <a:lstStyle/>
          <a:p>
            <a:pPr algn="ctr"/>
            <a:r>
              <a:rPr lang="en-US" dirty="0"/>
              <a:t>THE GALT’S MILL EQUAL SUFFRAGE LEAGUE CHAPTER</a:t>
            </a:r>
          </a:p>
        </p:txBody>
      </p:sp>
      <p:sp>
        <p:nvSpPr>
          <p:cNvPr id="4" name="Content Placeholder 3">
            <a:extLst>
              <a:ext uri="{FF2B5EF4-FFF2-40B4-BE49-F238E27FC236}">
                <a16:creationId xmlns:a16="http://schemas.microsoft.com/office/drawing/2014/main" id="{CAFE1F8F-9D3F-466C-AC89-D3E698A812AB}"/>
              </a:ext>
            </a:extLst>
          </p:cNvPr>
          <p:cNvSpPr>
            <a:spLocks noGrp="1"/>
          </p:cNvSpPr>
          <p:nvPr>
            <p:ph sz="half" idx="2"/>
          </p:nvPr>
        </p:nvSpPr>
        <p:spPr>
          <a:xfrm>
            <a:off x="5657589" y="2114403"/>
            <a:ext cx="5467611" cy="3925648"/>
          </a:xfrm>
        </p:spPr>
        <p:txBody>
          <a:bodyPr>
            <a:normAutofit fontScale="62500" lnSpcReduction="20000"/>
          </a:bodyPr>
          <a:lstStyle/>
          <a:p>
            <a:pPr marL="0" marR="0" indent="0" algn="ctr">
              <a:spcBef>
                <a:spcPts val="0"/>
              </a:spcBef>
              <a:spcAft>
                <a:spcPts val="0"/>
              </a:spcAft>
              <a:buNone/>
            </a:pPr>
            <a:r>
              <a:rPr lang="en-US" sz="1800" b="1" kern="150" dirty="0">
                <a:effectLst/>
                <a:latin typeface="Times New Roman" panose="02020603050405020304" pitchFamily="18" charset="0"/>
                <a:ea typeface="SimSun" panose="02010600030101010101" pitchFamily="2" charset="-122"/>
                <a:cs typeface="Arial" panose="020B0604020202020204" pitchFamily="34" charset="0"/>
              </a:rPr>
              <a:t>GALT'S MILL LEAGUE</a:t>
            </a:r>
            <a:r>
              <a:rPr lang="en-US" sz="1800" i="1" kern="15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ctr">
              <a:spcBef>
                <a:spcPts val="0"/>
              </a:spcBef>
              <a:spcAft>
                <a:spcPts val="0"/>
              </a:spcAft>
              <a:buNone/>
            </a:pPr>
            <a:endParaRPr lang="en-US" sz="1800" i="1"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ctr">
              <a:spcBef>
                <a:spcPts val="0"/>
              </a:spcBef>
              <a:spcAft>
                <a:spcPts val="0"/>
              </a:spcAft>
              <a:buNone/>
            </a:pPr>
            <a:endParaRPr lang="en-US" sz="1800" i="1"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ctr">
              <a:spcBef>
                <a:spcPts val="0"/>
              </a:spcBef>
              <a:spcAft>
                <a:spcPts val="0"/>
              </a:spcAft>
              <a:buNone/>
            </a:pPr>
            <a:r>
              <a:rPr lang="en-US" sz="1800" i="1" kern="15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The Galt's Mill Equal Suffrage League formed on June 26, 1915. </a:t>
            </a:r>
            <a:r>
              <a:rPr lang="en-US" kern="150" dirty="0">
                <a:latin typeface="Times New Roman" panose="02020603050405020304" pitchFamily="18" charset="0"/>
                <a:ea typeface="SimSun" panose="02010600030101010101" pitchFamily="2" charset="-122"/>
                <a:cs typeface="Arial" panose="020B0604020202020204" pitchFamily="34" charset="0"/>
              </a:rPr>
              <a:t>The </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eight members elected Mrs. C. M. Henley, President, Mrs. E.J. Turner, Vice-President and Chairman, and Miss Louise Cabell, Secretary and Treasurer.  </a:t>
            </a:r>
          </a:p>
          <a:p>
            <a:pPr marL="0" marR="0" indent="0" algn="just">
              <a:spcBef>
                <a:spcPts val="0"/>
              </a:spcBef>
              <a:spcAft>
                <a:spcPts val="0"/>
              </a:spcAft>
              <a:buNone/>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t>
            </a: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These women lived in the Galt's Mill and Stapleton areas of Amherst County on farms that bordered the James River.  Their ancestors had migrated mostly from the Northern Virginia and Albemarle regions for the economic opportunity of trade.  Stapleton's Mill and Galt's Mill were the backbone of the local economy.</a:t>
            </a:r>
          </a:p>
          <a:p>
            <a:pPr marL="0" marR="0" algn="just">
              <a:spcBef>
                <a:spcPts val="0"/>
              </a:spcBef>
              <a:spcAft>
                <a:spcPts val="0"/>
              </a:spcAft>
            </a:pP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just">
              <a:spcBef>
                <a:spcPts val="0"/>
              </a:spcBef>
              <a:spcAft>
                <a:spcPts val="0"/>
              </a:spcAft>
              <a:buNone/>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t>
            </a: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Mrs. E. J. Turner moved to the Lynchburg area at age 10.  She eventually met E. J. Turner and they married and raised their family at “Home House,” which was part of the Galt's Mill Complex owned by Mr. Turner.  The James River and the railroad provided transportation for all the goods and services of the Complex, moving grain and wood products to Richmond and receiving mercantile goods from Richmond.  The Turners ran a diverse operation including a grist mill, a sawmill, a store, and a Post </a:t>
            </a:r>
            <a:r>
              <a:rPr lang="en-US" kern="150" dirty="0">
                <a:latin typeface="Times New Roman" panose="02020603050405020304" pitchFamily="18" charset="0"/>
                <a:ea typeface="SimSun" panose="02010600030101010101" pitchFamily="2" charset="-122"/>
                <a:cs typeface="Arial" panose="020B0604020202020204" pitchFamily="34" charset="0"/>
              </a:rPr>
              <a:t>O</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ffice.  Both served as Postmasters at this location.  Even though they were not blood relatives to the other ESL members, the connection was through sharing in the life of this strong farm  community.</a:t>
            </a:r>
          </a:p>
          <a:p>
            <a:pPr marL="0" marR="0" indent="0" algn="just">
              <a:spcBef>
                <a:spcPts val="0"/>
              </a:spcBef>
              <a:spcAft>
                <a:spcPts val="0"/>
              </a:spcAft>
              <a:buNone/>
            </a:pP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These determined women answered the call of the Equal Suffrage Movement to create opportunities for women.  Without records of their activities we can only imagine their hopes and dreams for a more just future.</a:t>
            </a:r>
          </a:p>
          <a:p>
            <a:endParaRPr lang="en-US" dirty="0"/>
          </a:p>
        </p:txBody>
      </p:sp>
      <p:pic>
        <p:nvPicPr>
          <p:cNvPr id="5" name="Content Placeholder 4">
            <a:extLst>
              <a:ext uri="{FF2B5EF4-FFF2-40B4-BE49-F238E27FC236}">
                <a16:creationId xmlns:a16="http://schemas.microsoft.com/office/drawing/2014/main" id="{37FD9EFF-AA3C-46ED-9762-BE5E539767D9}"/>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950985" y="2114403"/>
            <a:ext cx="2925816" cy="402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58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C5C7-6CDD-4C11-AA0C-EBA672BB40B0}"/>
              </a:ext>
            </a:extLst>
          </p:cNvPr>
          <p:cNvSpPr>
            <a:spLocks noGrp="1"/>
          </p:cNvSpPr>
          <p:nvPr>
            <p:ph type="title"/>
          </p:nvPr>
        </p:nvSpPr>
        <p:spPr/>
        <p:txBody>
          <a:bodyPr>
            <a:normAutofit fontScale="90000"/>
          </a:bodyPr>
          <a:lstStyle/>
          <a:p>
            <a:r>
              <a:rPr lang="en-US" dirty="0"/>
              <a:t>REV NANCY COLEMAN JOHNSON</a:t>
            </a:r>
          </a:p>
        </p:txBody>
      </p:sp>
      <p:pic>
        <p:nvPicPr>
          <p:cNvPr id="6" name="Content Placeholder 5" descr="A person with the hand on the chin&#10;&#10;Description automatically generated with low confidence">
            <a:extLst>
              <a:ext uri="{FF2B5EF4-FFF2-40B4-BE49-F238E27FC236}">
                <a16:creationId xmlns:a16="http://schemas.microsoft.com/office/drawing/2014/main" id="{5706AD20-F844-4978-8FA6-815AC6DC228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44847" y="2103438"/>
            <a:ext cx="2998469" cy="3748087"/>
          </a:xfrm>
        </p:spPr>
      </p:pic>
      <p:sp>
        <p:nvSpPr>
          <p:cNvPr id="4" name="Content Placeholder 3">
            <a:extLst>
              <a:ext uri="{FF2B5EF4-FFF2-40B4-BE49-F238E27FC236}">
                <a16:creationId xmlns:a16="http://schemas.microsoft.com/office/drawing/2014/main" id="{50EB433E-4ADC-4D18-B549-EF4823DF6229}"/>
              </a:ext>
            </a:extLst>
          </p:cNvPr>
          <p:cNvSpPr>
            <a:spLocks noGrp="1"/>
          </p:cNvSpPr>
          <p:nvPr>
            <p:ph sz="half" idx="2"/>
          </p:nvPr>
        </p:nvSpPr>
        <p:spPr/>
        <p:txBody>
          <a:bodyPr>
            <a:normAutofit fontScale="92500" lnSpcReduction="20000"/>
          </a:bodyPr>
          <a:lstStyle/>
          <a:p>
            <a:r>
              <a:rPr lang="en-US" dirty="0"/>
              <a:t>Rev. Nancy Coleman Johnson, (B.S., MDiv.), is Pastor of Emmanuel United Methodist Church in Amherst, VA.</a:t>
            </a:r>
          </a:p>
          <a:p>
            <a:r>
              <a:rPr lang="en-US" dirty="0"/>
              <a:t> Before entering pastoral ministry 10 years ago, Nancy worked as an elementary and middle school educator in both public and private schools, and in church staff ministry as a Minister of Christian Education, Minister of Programming and Minister of Music in various United Methodist Churches.</a:t>
            </a:r>
          </a:p>
          <a:p>
            <a:r>
              <a:rPr lang="en-US" dirty="0"/>
              <a:t> Her husband, Bruce, is an Elder in the Virginia Conference of the UMC.</a:t>
            </a:r>
          </a:p>
          <a:p>
            <a:r>
              <a:rPr lang="en-US" dirty="0"/>
              <a:t>They have two adult daughters, Lydia and Anna.</a:t>
            </a:r>
          </a:p>
        </p:txBody>
      </p:sp>
    </p:spTree>
    <p:extLst>
      <p:ext uri="{BB962C8B-B14F-4D97-AF65-F5344CB8AC3E}">
        <p14:creationId xmlns:p14="http://schemas.microsoft.com/office/powerpoint/2010/main" val="2327073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7"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pic>
        <p:nvPicPr>
          <p:cNvPr id="6" name="Content Placeholder 5" descr="A picture containing person, indoor, person&#10;&#10;Description automatically generated">
            <a:extLst>
              <a:ext uri="{FF2B5EF4-FFF2-40B4-BE49-F238E27FC236}">
                <a16:creationId xmlns:a16="http://schemas.microsoft.com/office/drawing/2014/main" id="{EE5E2317-5737-487C-9E54-9C6F4C342F42}"/>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b="-2"/>
          <a:stretch/>
        </p:blipFill>
        <p:spPr>
          <a:xfrm>
            <a:off x="190846" y="237744"/>
            <a:ext cx="4098619" cy="6382512"/>
          </a:xfrm>
          <a:prstGeom prst="rect">
            <a:avLst/>
          </a:prstGeom>
        </p:spPr>
      </p:pic>
      <p:sp>
        <p:nvSpPr>
          <p:cNvPr id="28"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9"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B1C8B2-46BC-4885-8033-CE61C9A858C4}"/>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en-US" dirty="0"/>
              <a:t>BEVERLY JONES</a:t>
            </a:r>
          </a:p>
        </p:txBody>
      </p:sp>
      <p:sp>
        <p:nvSpPr>
          <p:cNvPr id="4" name="Content Placeholder 3">
            <a:extLst>
              <a:ext uri="{FF2B5EF4-FFF2-40B4-BE49-F238E27FC236}">
                <a16:creationId xmlns:a16="http://schemas.microsoft.com/office/drawing/2014/main" id="{EFCBF1C9-FDE1-482B-B324-7C2EA4ED5D57}"/>
              </a:ext>
            </a:extLst>
          </p:cNvPr>
          <p:cNvSpPr>
            <a:spLocks noGrp="1"/>
          </p:cNvSpPr>
          <p:nvPr>
            <p:ph sz="half" idx="2"/>
          </p:nvPr>
        </p:nvSpPr>
        <p:spPr>
          <a:xfrm>
            <a:off x="4965192" y="2386584"/>
            <a:ext cx="6280826" cy="3648456"/>
          </a:xfrm>
        </p:spPr>
        <p:txBody>
          <a:bodyPr vert="horz" lIns="91440" tIns="45720" rIns="91440" bIns="45720" rtlCol="0">
            <a:normAutofit/>
          </a:bodyPr>
          <a:lstStyle/>
          <a:p>
            <a:pPr marL="342900" marR="0" lvl="0">
              <a:spcBef>
                <a:spcPts val="0"/>
              </a:spcBef>
              <a:spcAft>
                <a:spcPts val="0"/>
              </a:spcAft>
            </a:pPr>
            <a:r>
              <a:rPr lang="en-US">
                <a:effectLst/>
              </a:rPr>
              <a:t>First Black Female member of the Amherst County Planning Commission</a:t>
            </a:r>
          </a:p>
          <a:p>
            <a:pPr marL="342900" marR="0" lvl="0">
              <a:spcBef>
                <a:spcPts val="0"/>
              </a:spcBef>
              <a:spcAft>
                <a:spcPts val="0"/>
              </a:spcAft>
            </a:pPr>
            <a:endParaRPr lang="en-US">
              <a:effectLst/>
            </a:endParaRPr>
          </a:p>
          <a:p>
            <a:pPr marL="342900" marR="0" lvl="0">
              <a:spcBef>
                <a:spcPts val="0"/>
              </a:spcBef>
              <a:spcAft>
                <a:spcPts val="0"/>
              </a:spcAft>
            </a:pPr>
            <a:r>
              <a:rPr lang="en-US">
                <a:effectLst/>
              </a:rPr>
              <a:t>First Black Female Chairperson of the Amherst County Public Schools Education Foundation</a:t>
            </a:r>
          </a:p>
          <a:p>
            <a:pPr marL="342900" marR="0" lvl="0">
              <a:spcBef>
                <a:spcPts val="0"/>
              </a:spcBef>
              <a:spcAft>
                <a:spcPts val="0"/>
              </a:spcAft>
            </a:pPr>
            <a:endParaRPr lang="en-US">
              <a:effectLst/>
            </a:endParaRPr>
          </a:p>
          <a:p>
            <a:pPr marL="342900" marR="0" lvl="0">
              <a:spcBef>
                <a:spcPts val="0"/>
              </a:spcBef>
              <a:spcAft>
                <a:spcPts val="1000"/>
              </a:spcAft>
            </a:pPr>
            <a:r>
              <a:rPr lang="en-US">
                <a:effectLst/>
              </a:rPr>
              <a:t>Inducted Into the Amherst County Sports Hall of Fame</a:t>
            </a:r>
          </a:p>
          <a:p>
            <a:endParaRPr lang="en-US" dirty="0"/>
          </a:p>
        </p:txBody>
      </p:sp>
    </p:spTree>
    <p:extLst>
      <p:ext uri="{BB962C8B-B14F-4D97-AF65-F5344CB8AC3E}">
        <p14:creationId xmlns:p14="http://schemas.microsoft.com/office/powerpoint/2010/main" val="2765233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3D8E-8F0E-4CDA-8C5C-A9381C939277}"/>
              </a:ext>
            </a:extLst>
          </p:cNvPr>
          <p:cNvSpPr>
            <a:spLocks noGrp="1"/>
          </p:cNvSpPr>
          <p:nvPr>
            <p:ph type="title"/>
          </p:nvPr>
        </p:nvSpPr>
        <p:spPr/>
        <p:txBody>
          <a:bodyPr/>
          <a:lstStyle/>
          <a:p>
            <a:r>
              <a:rPr lang="en-US" dirty="0"/>
              <a:t>EDITH ROBINSON JONES</a:t>
            </a:r>
          </a:p>
        </p:txBody>
      </p:sp>
      <p:pic>
        <p:nvPicPr>
          <p:cNvPr id="8" name="Content Placeholder 7" descr="A picture containing text, person, black&#10;&#10;Description automatically generated">
            <a:extLst>
              <a:ext uri="{FF2B5EF4-FFF2-40B4-BE49-F238E27FC236}">
                <a16:creationId xmlns:a16="http://schemas.microsoft.com/office/drawing/2014/main" id="{5C073194-2AE8-4291-9410-F24D3AAEF21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16568" y="2103438"/>
            <a:ext cx="3455026" cy="3748087"/>
          </a:xfrm>
        </p:spPr>
      </p:pic>
      <p:sp>
        <p:nvSpPr>
          <p:cNvPr id="5" name="Rectangle 4">
            <a:extLst>
              <a:ext uri="{FF2B5EF4-FFF2-40B4-BE49-F238E27FC236}">
                <a16:creationId xmlns:a16="http://schemas.microsoft.com/office/drawing/2014/main" id="{9342E487-CFA8-1E4F-B083-839AE405091A}"/>
              </a:ext>
            </a:extLst>
          </p:cNvPr>
          <p:cNvSpPr/>
          <p:nvPr/>
        </p:nvSpPr>
        <p:spPr>
          <a:xfrm>
            <a:off x="5401056" y="2014194"/>
            <a:ext cx="6156960" cy="4176977"/>
          </a:xfrm>
          <a:prstGeom prst="rect">
            <a:avLst/>
          </a:prstGeom>
        </p:spPr>
        <p:txBody>
          <a:bodyPr wrap="square">
            <a:spAutoFit/>
          </a:bodyPr>
          <a:lstStyle/>
          <a:p>
            <a:pPr marL="342900" marR="194310" lvl="0" indent="-342900" algn="just" eaLnBrk="0" hangingPunct="0">
              <a:lnSpc>
                <a:spcPct val="110000"/>
              </a:lnSpc>
              <a:spcBef>
                <a:spcPts val="1340"/>
              </a:spcBef>
              <a:spcAft>
                <a:spcPts val="0"/>
              </a:spcAft>
              <a:buSzPts val="1400"/>
              <a:buFont typeface="Wingdings" pitchFamily="2" charset="2"/>
              <a:buChar char=""/>
              <a:tabLst>
                <a:tab pos="304800" algn="l"/>
              </a:tabLst>
            </a:pPr>
            <a:r>
              <a:rPr lang="en-US" dirty="0">
                <a:latin typeface="Arial" panose="020B0604020202020204" pitchFamily="34" charset="0"/>
                <a:ea typeface="Calibri" panose="020F0502020204030204" pitchFamily="34" charset="0"/>
                <a:cs typeface="Symbol" pitchFamily="2" charset="2"/>
              </a:rPr>
              <a:t>Amherst</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County</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Public</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Schools: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42</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years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of</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service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as</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teacher</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at Rocky</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Seat</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(to</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which</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she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walked</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most</a:t>
            </a:r>
            <a:r>
              <a:rPr lang="en-US" spc="4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days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three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miles</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each</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way),</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then</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Amherst</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Training School</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and</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Central</a:t>
            </a:r>
            <a:r>
              <a:rPr lang="en-US" spc="2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Elementary</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School</a:t>
            </a:r>
            <a:endParaRPr lang="en-US" sz="1600" dirty="0">
              <a:latin typeface="Symbol" pitchFamily="2" charset="2"/>
              <a:ea typeface="Calibri" panose="020F0502020204030204" pitchFamily="34" charset="0"/>
              <a:cs typeface="Symbol" pitchFamily="2" charset="2"/>
            </a:endParaRPr>
          </a:p>
          <a:p>
            <a:pPr eaLnBrk="0" hangingPunct="0">
              <a:spcBef>
                <a:spcPts val="50"/>
              </a:spcBef>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62865" lvl="0" indent="-342900" eaLnBrk="0" hangingPunct="0">
              <a:lnSpc>
                <a:spcPct val="106000"/>
              </a:lnSpc>
              <a:spcBef>
                <a:spcPts val="0"/>
              </a:spcBef>
              <a:spcAft>
                <a:spcPts val="0"/>
              </a:spcAft>
              <a:buSzPts val="1400"/>
              <a:buFont typeface="Wingdings" pitchFamily="2" charset="2"/>
              <a:buChar char=""/>
              <a:tabLst>
                <a:tab pos="304800" algn="l"/>
              </a:tabLst>
            </a:pPr>
            <a:r>
              <a:rPr lang="en-US" dirty="0">
                <a:latin typeface="Arial" panose="020B0604020202020204" pitchFamily="34" charset="0"/>
                <a:ea typeface="Calibri" panose="020F0502020204030204" pitchFamily="34" charset="0"/>
                <a:cs typeface="Symbol" pitchFamily="2" charset="2"/>
              </a:rPr>
              <a:t>Mrs.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Jones</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voted</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at</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age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104,</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when</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Rev.</a:t>
            </a:r>
            <a:r>
              <a:rPr lang="en-US" spc="-10" dirty="0">
                <a:latin typeface="Arial" panose="020B0604020202020204" pitchFamily="34" charset="0"/>
                <a:ea typeface="Calibri" panose="020F0502020204030204" pitchFamily="34" charset="0"/>
                <a:cs typeface="Symbol" pitchFamily="2" charset="2"/>
              </a:rPr>
              <a:t> </a:t>
            </a:r>
            <a:r>
              <a:rPr lang="en-US" dirty="0" err="1">
                <a:latin typeface="Arial" panose="020B0604020202020204" pitchFamily="34" charset="0"/>
                <a:ea typeface="Calibri" panose="020F0502020204030204" pitchFamily="34" charset="0"/>
                <a:cs typeface="Symbol" pitchFamily="2" charset="2"/>
              </a:rPr>
              <a:t>Elynor</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Rose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gave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her</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ride to</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polls.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WSET</a:t>
            </a:r>
            <a:r>
              <a:rPr lang="en-US" spc="-2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covered</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the</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event.</a:t>
            </a:r>
            <a:endParaRPr lang="en-US" sz="1600" dirty="0">
              <a:latin typeface="Symbol" pitchFamily="2" charset="2"/>
              <a:ea typeface="Calibri" panose="020F0502020204030204" pitchFamily="34" charset="0"/>
              <a:cs typeface="Symbol" pitchFamily="2" charset="2"/>
            </a:endParaRPr>
          </a:p>
          <a:p>
            <a:pPr eaLnBrk="0" hangingPunct="0">
              <a:spcBef>
                <a:spcPts val="25"/>
              </a:spcBef>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401955" lvl="0" indent="-342900" eaLnBrk="0" hangingPunct="0">
              <a:lnSpc>
                <a:spcPct val="106000"/>
              </a:lnSpc>
              <a:spcBef>
                <a:spcPts val="5"/>
              </a:spcBef>
              <a:spcAft>
                <a:spcPts val="0"/>
              </a:spcAft>
              <a:buSzPts val="1400"/>
              <a:buFont typeface="Wingdings" pitchFamily="2" charset="2"/>
              <a:buChar char=""/>
              <a:tabLst>
                <a:tab pos="304800" algn="l"/>
              </a:tabLst>
            </a:pPr>
            <a:r>
              <a:rPr lang="en-US" dirty="0">
                <a:latin typeface="Arial" panose="020B0604020202020204" pitchFamily="34" charset="0"/>
                <a:ea typeface="Calibri" panose="020F0502020204030204" pitchFamily="34" charset="0"/>
                <a:cs typeface="Symbol" pitchFamily="2" charset="2"/>
              </a:rPr>
              <a:t>Mrs.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Jones</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was</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one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of</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featured</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guests</a:t>
            </a:r>
            <a:r>
              <a:rPr lang="en-US" spc="-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in</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2012</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at</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the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Legacy Museum</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in</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Lynchburg</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talking</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in an AGAR program on</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school</a:t>
            </a:r>
            <a:r>
              <a:rPr lang="en-US" spc="2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desegregation.</a:t>
            </a:r>
            <a:endParaRPr lang="en-US" sz="1600" dirty="0">
              <a:latin typeface="Symbol" pitchFamily="2" charset="2"/>
              <a:ea typeface="Calibri" panose="020F0502020204030204" pitchFamily="34" charset="0"/>
              <a:cs typeface="Symbol" pitchFamily="2" charset="2"/>
            </a:endParaRPr>
          </a:p>
          <a:p>
            <a:pPr eaLnBrk="0" hangingPunct="0"/>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spcBef>
                <a:spcPts val="0"/>
              </a:spcBef>
              <a:spcAft>
                <a:spcPts val="0"/>
              </a:spcAft>
              <a:buSzPts val="1400"/>
              <a:buFont typeface="Wingdings" pitchFamily="2" charset="2"/>
              <a:buChar char=""/>
              <a:tabLst>
                <a:tab pos="304800" algn="l"/>
              </a:tabLst>
            </a:pPr>
            <a:r>
              <a:rPr lang="en-US" dirty="0">
                <a:latin typeface="Arial" panose="020B0604020202020204" pitchFamily="34" charset="0"/>
                <a:ea typeface="Calibri" panose="020F0502020204030204" pitchFamily="34" charset="0"/>
                <a:cs typeface="Symbol" pitchFamily="2" charset="2"/>
              </a:rPr>
              <a:t>She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passed</a:t>
            </a:r>
            <a:r>
              <a:rPr lang="en-US" spc="10"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away</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at</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age</a:t>
            </a:r>
            <a:r>
              <a:rPr lang="en-US" spc="-15" dirty="0">
                <a:latin typeface="Arial" panose="020B0604020202020204" pitchFamily="34" charset="0"/>
                <a:ea typeface="Calibri" panose="020F0502020204030204" pitchFamily="34" charset="0"/>
                <a:cs typeface="Symbol" pitchFamily="2" charset="2"/>
              </a:rPr>
              <a:t> </a:t>
            </a:r>
            <a:r>
              <a:rPr lang="en-US" dirty="0">
                <a:latin typeface="Arial" panose="020B0604020202020204" pitchFamily="34" charset="0"/>
                <a:ea typeface="Calibri" panose="020F0502020204030204" pitchFamily="34" charset="0"/>
                <a:cs typeface="Symbol" pitchFamily="2" charset="2"/>
              </a:rPr>
              <a:t>107.</a:t>
            </a:r>
            <a:endParaRPr lang="en-US" sz="1600" dirty="0">
              <a:effectLst/>
              <a:latin typeface="Symbol" pitchFamily="2" charset="2"/>
              <a:ea typeface="Calibri" panose="020F0502020204030204" pitchFamily="34" charset="0"/>
              <a:cs typeface="Symbol" pitchFamily="2" charset="2"/>
            </a:endParaRPr>
          </a:p>
        </p:txBody>
      </p:sp>
    </p:spTree>
    <p:extLst>
      <p:ext uri="{BB962C8B-B14F-4D97-AF65-F5344CB8AC3E}">
        <p14:creationId xmlns:p14="http://schemas.microsoft.com/office/powerpoint/2010/main" val="2396465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71B1-7488-4CC8-B7FD-72A20E0B1C42}"/>
              </a:ext>
            </a:extLst>
          </p:cNvPr>
          <p:cNvSpPr>
            <a:spLocks noGrp="1"/>
          </p:cNvSpPr>
          <p:nvPr>
            <p:ph type="title"/>
          </p:nvPr>
        </p:nvSpPr>
        <p:spPr/>
        <p:txBody>
          <a:bodyPr/>
          <a:lstStyle/>
          <a:p>
            <a:r>
              <a:rPr lang="en-US" dirty="0"/>
              <a:t>NELL KINNIER</a:t>
            </a:r>
          </a:p>
        </p:txBody>
      </p:sp>
      <p:pic>
        <p:nvPicPr>
          <p:cNvPr id="6" name="Content Placeholder 5">
            <a:extLst>
              <a:ext uri="{FF2B5EF4-FFF2-40B4-BE49-F238E27FC236}">
                <a16:creationId xmlns:a16="http://schemas.microsoft.com/office/drawing/2014/main" id="{3EE06B4C-AAA5-4350-BFD8-940CAC844D0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85526" y="2103438"/>
            <a:ext cx="3717111" cy="3748087"/>
          </a:xfrm>
        </p:spPr>
      </p:pic>
      <p:sp>
        <p:nvSpPr>
          <p:cNvPr id="4" name="Content Placeholder 3">
            <a:extLst>
              <a:ext uri="{FF2B5EF4-FFF2-40B4-BE49-F238E27FC236}">
                <a16:creationId xmlns:a16="http://schemas.microsoft.com/office/drawing/2014/main" id="{0EF5D7C7-D3BE-4EA7-A040-66F567071E50}"/>
              </a:ext>
            </a:extLst>
          </p:cNvPr>
          <p:cNvSpPr>
            <a:spLocks noGrp="1"/>
          </p:cNvSpPr>
          <p:nvPr>
            <p:ph sz="half" idx="2"/>
          </p:nvPr>
        </p:nvSpPr>
        <p:spPr/>
        <p:txBody>
          <a:bodyPr/>
          <a:lstStyle/>
          <a:p>
            <a:r>
              <a:rPr lang="en-US" dirty="0"/>
              <a:t>Clubhouse, Manager Winton Country Club 1985-1995</a:t>
            </a:r>
          </a:p>
          <a:p>
            <a:pPr marL="0" indent="0">
              <a:buNone/>
            </a:pPr>
            <a:endParaRPr lang="en-US" dirty="0"/>
          </a:p>
          <a:p>
            <a:r>
              <a:rPr lang="en-US" dirty="0"/>
              <a:t> Amherst Woman’s Club President 2006-2008</a:t>
            </a:r>
          </a:p>
          <a:p>
            <a:pPr marL="0" indent="0">
              <a:buNone/>
            </a:pPr>
            <a:endParaRPr lang="en-US" dirty="0"/>
          </a:p>
          <a:p>
            <a:r>
              <a:rPr lang="en-US" dirty="0"/>
              <a:t> Office Manager for Delegate Ben Cline, Amherst Office (2002-2008)</a:t>
            </a:r>
          </a:p>
        </p:txBody>
      </p:sp>
    </p:spTree>
    <p:extLst>
      <p:ext uri="{BB962C8B-B14F-4D97-AF65-F5344CB8AC3E}">
        <p14:creationId xmlns:p14="http://schemas.microsoft.com/office/powerpoint/2010/main" val="349695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FF8F-E17F-4D4D-8A95-00628F5C5845}"/>
              </a:ext>
            </a:extLst>
          </p:cNvPr>
          <p:cNvSpPr>
            <a:spLocks noGrp="1"/>
          </p:cNvSpPr>
          <p:nvPr>
            <p:ph type="title"/>
          </p:nvPr>
        </p:nvSpPr>
        <p:spPr/>
        <p:txBody>
          <a:bodyPr/>
          <a:lstStyle/>
          <a:p>
            <a:r>
              <a:rPr lang="en-US" dirty="0"/>
              <a:t>NANCY LEWIS</a:t>
            </a:r>
          </a:p>
        </p:txBody>
      </p:sp>
      <p:pic>
        <p:nvPicPr>
          <p:cNvPr id="6" name="Content Placeholder 5" descr="A picture containing text&#10;&#10;Description automatically generated">
            <a:extLst>
              <a:ext uri="{FF2B5EF4-FFF2-40B4-BE49-F238E27FC236}">
                <a16:creationId xmlns:a16="http://schemas.microsoft.com/office/drawing/2014/main" id="{1D1F655F-8B7A-4B0D-A13A-87904C3C7B9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2651" y="2103438"/>
            <a:ext cx="2862860" cy="3748087"/>
          </a:xfrm>
        </p:spPr>
      </p:pic>
      <p:sp>
        <p:nvSpPr>
          <p:cNvPr id="4" name="Content Placeholder 3">
            <a:extLst>
              <a:ext uri="{FF2B5EF4-FFF2-40B4-BE49-F238E27FC236}">
                <a16:creationId xmlns:a16="http://schemas.microsoft.com/office/drawing/2014/main" id="{39674A42-320E-4CCC-8ED7-677E83B61611}"/>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Nancy Lewis is the Amherst County Branch of the NAACP Voter Registration Coordinator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Mrs. Lewis is Amherst County branch of the NAACP Membership Coordinator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8951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FFDE-8666-42AE-AE59-F93ABD6261CA}"/>
              </a:ext>
            </a:extLst>
          </p:cNvPr>
          <p:cNvSpPr>
            <a:spLocks noGrp="1"/>
          </p:cNvSpPr>
          <p:nvPr>
            <p:ph type="title"/>
          </p:nvPr>
        </p:nvSpPr>
        <p:spPr/>
        <p:txBody>
          <a:bodyPr/>
          <a:lstStyle/>
          <a:p>
            <a:r>
              <a:rPr lang="en-US" dirty="0"/>
              <a:t>MINNIE LIGGON</a:t>
            </a:r>
          </a:p>
        </p:txBody>
      </p:sp>
      <p:pic>
        <p:nvPicPr>
          <p:cNvPr id="6" name="Content Placeholder 5" descr="A person wearing a cowboy hat&#10;&#10;Description automatically generated with medium confidence">
            <a:extLst>
              <a:ext uri="{FF2B5EF4-FFF2-40B4-BE49-F238E27FC236}">
                <a16:creationId xmlns:a16="http://schemas.microsoft.com/office/drawing/2014/main" id="{04804517-40E3-4DD6-90F9-70DC3D393E4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26364" y="2265909"/>
            <a:ext cx="2557671" cy="2992770"/>
          </a:xfrm>
        </p:spPr>
      </p:pic>
      <p:sp>
        <p:nvSpPr>
          <p:cNvPr id="4" name="Content Placeholder 3">
            <a:extLst>
              <a:ext uri="{FF2B5EF4-FFF2-40B4-BE49-F238E27FC236}">
                <a16:creationId xmlns:a16="http://schemas.microsoft.com/office/drawing/2014/main" id="{E30990DC-D784-4CA1-8BCD-CA640BEB3C0C}"/>
              </a:ext>
            </a:extLst>
          </p:cNvPr>
          <p:cNvSpPr>
            <a:spLocks noGrp="1"/>
          </p:cNvSpPr>
          <p:nvPr>
            <p:ph sz="half" idx="2"/>
          </p:nvPr>
        </p:nvSpPr>
        <p:spPr>
          <a:xfrm>
            <a:off x="6370319" y="2103120"/>
            <a:ext cx="4973541" cy="3749040"/>
          </a:xfrm>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Civil Rights Pioneer</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Amherst County Chapter of the NAACP.</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Voters’ League in Madison Heights urging people to vote.</a:t>
            </a:r>
          </a:p>
          <a:p>
            <a:pPr marL="0" marR="0" indent="0" algn="ctr">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039993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B53E-8BA3-41A5-8E85-56107C8B63D6}"/>
              </a:ext>
            </a:extLst>
          </p:cNvPr>
          <p:cNvSpPr>
            <a:spLocks noGrp="1"/>
          </p:cNvSpPr>
          <p:nvPr>
            <p:ph type="title"/>
          </p:nvPr>
        </p:nvSpPr>
        <p:spPr/>
        <p:txBody>
          <a:bodyPr/>
          <a:lstStyle/>
          <a:p>
            <a:r>
              <a:rPr lang="en-US" dirty="0"/>
              <a:t>PRISILLA LIGGON</a:t>
            </a:r>
          </a:p>
        </p:txBody>
      </p:sp>
      <p:pic>
        <p:nvPicPr>
          <p:cNvPr id="6" name="Content Placeholder 5" descr="A person wearing glasses&#10;&#10;Description automatically generated">
            <a:extLst>
              <a:ext uri="{FF2B5EF4-FFF2-40B4-BE49-F238E27FC236}">
                <a16:creationId xmlns:a16="http://schemas.microsoft.com/office/drawing/2014/main" id="{9D949BBE-D4A0-40C5-ADF6-D128EDB50B1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35705" y="2103438"/>
            <a:ext cx="3016752" cy="3748087"/>
          </a:xfrm>
        </p:spPr>
      </p:pic>
      <p:sp>
        <p:nvSpPr>
          <p:cNvPr id="4" name="Content Placeholder 3">
            <a:extLst>
              <a:ext uri="{FF2B5EF4-FFF2-40B4-BE49-F238E27FC236}">
                <a16:creationId xmlns:a16="http://schemas.microsoft.com/office/drawing/2014/main" id="{BF24DE8A-3428-4E60-B118-F2203E053B80}"/>
              </a:ext>
            </a:extLst>
          </p:cNvPr>
          <p:cNvSpPr>
            <a:spLocks noGrp="1"/>
          </p:cNvSpPr>
          <p:nvPr>
            <p:ph sz="half" idx="2"/>
          </p:nvPr>
        </p:nvSpPr>
        <p:spPr/>
        <p:txBody>
          <a:bodyPr/>
          <a:lstStyle/>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Black female to be the Chairman of the Amherst County Public School Board.  Ms. Liggon also represents District Four.</a:t>
            </a:r>
          </a:p>
          <a:p>
            <a:pPr marL="457200" marR="0">
              <a:lnSpc>
                <a:spcPct val="115000"/>
              </a:lnSpc>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Priscilla Liggon is the Clinical Coordinator of the Virginia Community College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0107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FD4F-EC49-47B9-9DD9-4D0888D18C48}"/>
              </a:ext>
            </a:extLst>
          </p:cNvPr>
          <p:cNvSpPr>
            <a:spLocks noGrp="1"/>
          </p:cNvSpPr>
          <p:nvPr>
            <p:ph type="title"/>
          </p:nvPr>
        </p:nvSpPr>
        <p:spPr/>
        <p:txBody>
          <a:bodyPr/>
          <a:lstStyle/>
          <a:p>
            <a:r>
              <a:rPr lang="en-US" dirty="0"/>
              <a:t>BONNIE LIMBRICK</a:t>
            </a:r>
          </a:p>
        </p:txBody>
      </p:sp>
      <p:pic>
        <p:nvPicPr>
          <p:cNvPr id="6" name="Content Placeholder 5">
            <a:extLst>
              <a:ext uri="{FF2B5EF4-FFF2-40B4-BE49-F238E27FC236}">
                <a16:creationId xmlns:a16="http://schemas.microsoft.com/office/drawing/2014/main" id="{AA484B45-701B-4F08-BB51-433D99C9C4D7}"/>
              </a:ext>
            </a:extLst>
          </p:cNvPr>
          <p:cNvPicPr>
            <a:picLocks noGrp="1" noChangeAspect="1"/>
          </p:cNvPicPr>
          <p:nvPr>
            <p:ph sz="half" idx="1"/>
          </p:nvPr>
        </p:nvPicPr>
        <p:blipFill>
          <a:blip r:embed="rId2"/>
          <a:stretch>
            <a:fillRect/>
          </a:stretch>
        </p:blipFill>
        <p:spPr>
          <a:xfrm>
            <a:off x="1955408" y="2446604"/>
            <a:ext cx="2842847" cy="2842847"/>
          </a:xfrm>
        </p:spPr>
      </p:pic>
      <p:sp>
        <p:nvSpPr>
          <p:cNvPr id="4" name="Content Placeholder 3">
            <a:extLst>
              <a:ext uri="{FF2B5EF4-FFF2-40B4-BE49-F238E27FC236}">
                <a16:creationId xmlns:a16="http://schemas.microsoft.com/office/drawing/2014/main" id="{756D951C-8375-4B3E-B9A6-26EFB37349EC}"/>
              </a:ext>
            </a:extLst>
          </p:cNvPr>
          <p:cNvSpPr>
            <a:spLocks noGrp="1"/>
          </p:cNvSpPr>
          <p:nvPr>
            <p:ph sz="half" idx="2"/>
          </p:nvPr>
        </p:nvSpPr>
        <p:spPr>
          <a:xfrm>
            <a:off x="6277555" y="1934545"/>
            <a:ext cx="4754880" cy="3749040"/>
          </a:xfrm>
        </p:spPr>
        <p:txBody>
          <a:bodyPr>
            <a:normAutofit fontScale="925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Bonnie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Limbrick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Real Estate Agent serving Amherst, Lynchburg, Madison Heights and Monroe, VA.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Previously, she and her husband Bert owned and were dealers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Amcar</a:t>
            </a:r>
            <a:r>
              <a:rPr lang="en-US" sz="1800" dirty="0">
                <a:effectLst/>
                <a:latin typeface="Calibri" panose="020F0502020204030204" pitchFamily="34" charset="0"/>
                <a:ea typeface="Calibri" panose="020F0502020204030204" pitchFamily="34" charset="0"/>
                <a:cs typeface="Times New Roman" panose="02020603050405020304" pitchFamily="18" charset="0"/>
              </a:rPr>
              <a:t> rental in Madison Heights.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served as president for the Amherst County Museum Board of Directors for several years, serving as co-President with Cynthia Hicks for several years as well.</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holds a BA in political Science from Mary Washington College, VA..</a:t>
            </a:r>
          </a:p>
          <a:p>
            <a:endParaRPr lang="en-US" dirty="0"/>
          </a:p>
        </p:txBody>
      </p:sp>
    </p:spTree>
    <p:extLst>
      <p:ext uri="{BB962C8B-B14F-4D97-AF65-F5344CB8AC3E}">
        <p14:creationId xmlns:p14="http://schemas.microsoft.com/office/powerpoint/2010/main" val="94168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36BF-120E-4DE6-B100-77AB3829EC5E}"/>
              </a:ext>
            </a:extLst>
          </p:cNvPr>
          <p:cNvSpPr>
            <a:spLocks noGrp="1"/>
          </p:cNvSpPr>
          <p:nvPr>
            <p:ph type="title"/>
          </p:nvPr>
        </p:nvSpPr>
        <p:spPr/>
        <p:txBody>
          <a:bodyPr/>
          <a:lstStyle/>
          <a:p>
            <a:r>
              <a:rPr lang="en-US" dirty="0"/>
              <a:t>TERESE KATHERINE ‘TERRIE’LINTON</a:t>
            </a:r>
          </a:p>
        </p:txBody>
      </p:sp>
      <p:pic>
        <p:nvPicPr>
          <p:cNvPr id="6" name="Content Placeholder 5" descr="A picture containing outdoor, person, ground, building&#10;&#10;Description automatically generated">
            <a:extLst>
              <a:ext uri="{FF2B5EF4-FFF2-40B4-BE49-F238E27FC236}">
                <a16:creationId xmlns:a16="http://schemas.microsoft.com/office/drawing/2014/main" id="{A5B3712D-581B-43F7-BA1C-50B421CA507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13466" y="2103438"/>
            <a:ext cx="4061230" cy="3748087"/>
          </a:xfrm>
        </p:spPr>
      </p:pic>
      <p:sp>
        <p:nvSpPr>
          <p:cNvPr id="4" name="Content Placeholder 3">
            <a:extLst>
              <a:ext uri="{FF2B5EF4-FFF2-40B4-BE49-F238E27FC236}">
                <a16:creationId xmlns:a16="http://schemas.microsoft.com/office/drawing/2014/main" id="{507D7D69-7F4D-4AD8-85CE-0BD032E1E3DC}"/>
              </a:ext>
            </a:extLst>
          </p:cNvPr>
          <p:cNvSpPr>
            <a:spLocks noGrp="1"/>
          </p:cNvSpPr>
          <p:nvPr>
            <p:ph sz="half" idx="2"/>
          </p:nvPr>
        </p:nvSpPr>
        <p:spPr>
          <a:effectLst/>
        </p:spPr>
        <p:txBody>
          <a:bodyPr>
            <a:normAutofit fontScale="62500" lnSpcReduction="20000"/>
          </a:bodyPr>
          <a:lstStyle/>
          <a:p>
            <a:pPr marL="0" marR="0" lvl="0" indent="0">
              <a:spcBef>
                <a:spcPts val="600"/>
              </a:spcBef>
              <a:spcAft>
                <a:spcPts val="600"/>
              </a:spcAft>
              <a:buNone/>
            </a:pPr>
            <a:r>
              <a:rPr lang="en-US" dirty="0"/>
              <a:t>TERRIE LINTON (1939-2018) was the Founder of the Amherst Art Society. She also belonged to the Lynchburg Art Club, was a master gardener and belonged to the Amherst Woman’s Club. </a:t>
            </a:r>
          </a:p>
          <a:p>
            <a:pPr marL="457200" marR="0">
              <a:spcBef>
                <a:spcPts val="600"/>
              </a:spcBef>
              <a:spcAft>
                <a:spcPts val="600"/>
              </a:spcAft>
            </a:pPr>
            <a:endParaRPr lang="en-US" dirty="0"/>
          </a:p>
          <a:p>
            <a:pPr marL="0" marR="0" lvl="0" indent="0">
              <a:spcBef>
                <a:spcPts val="600"/>
              </a:spcBef>
              <a:spcAft>
                <a:spcPts val="600"/>
              </a:spcAft>
              <a:buNone/>
            </a:pPr>
            <a:r>
              <a:rPr lang="en-US" dirty="0"/>
              <a:t>She lived in Amherst for about 18 years. Her paintings, including the murals in this Museum’s permanent collection, were extremely popular in Amherst County.</a:t>
            </a:r>
          </a:p>
          <a:p>
            <a:pPr marL="0" marR="0" indent="0">
              <a:spcBef>
                <a:spcPts val="600"/>
              </a:spcBef>
              <a:spcAft>
                <a:spcPts val="600"/>
              </a:spcAft>
              <a:buNone/>
            </a:pPr>
            <a:endParaRPr lang="en-US" dirty="0"/>
          </a:p>
          <a:p>
            <a:pPr marL="0" marR="0" lvl="0" indent="0">
              <a:spcBef>
                <a:spcPts val="600"/>
              </a:spcBef>
              <a:spcAft>
                <a:spcPts val="600"/>
              </a:spcAft>
              <a:buNone/>
            </a:pPr>
            <a:r>
              <a:rPr lang="en-US" dirty="0"/>
              <a:t>Her watercolors loaned to AGAR for this exhibit  by Charlene Ryan, are of Charlene painting outside the Amherst Museum gardens, and a watercolor of a Rooster.  </a:t>
            </a:r>
          </a:p>
          <a:p>
            <a:pPr marL="0" marR="0" indent="0">
              <a:spcBef>
                <a:spcPts val="600"/>
              </a:spcBef>
              <a:spcAft>
                <a:spcPts val="600"/>
              </a:spcAft>
              <a:buNone/>
            </a:pPr>
            <a:endParaRPr lang="en-US" dirty="0"/>
          </a:p>
          <a:p>
            <a:pPr marL="0" marR="0" lvl="0" indent="0">
              <a:spcBef>
                <a:spcPts val="600"/>
              </a:spcBef>
              <a:spcAft>
                <a:spcPts val="600"/>
              </a:spcAft>
              <a:buNone/>
            </a:pPr>
            <a:r>
              <a:rPr lang="en-US" dirty="0"/>
              <a:t>Terrie was President of Amherst Art Society for 10 years. She produced artwork for the Amherst Woman’s Club cookbook, “All Around the Circle,” and the Master Gardeners’ cookbook, “Cooking with the Masters.”  </a:t>
            </a:r>
          </a:p>
          <a:p>
            <a:endParaRPr lang="en-US" dirty="0"/>
          </a:p>
        </p:txBody>
      </p:sp>
    </p:spTree>
    <p:extLst>
      <p:ext uri="{BB962C8B-B14F-4D97-AF65-F5344CB8AC3E}">
        <p14:creationId xmlns:p14="http://schemas.microsoft.com/office/powerpoint/2010/main" val="2352739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A835-CF18-47FB-8A54-1B4AB7EAD2B1}"/>
              </a:ext>
            </a:extLst>
          </p:cNvPr>
          <p:cNvSpPr>
            <a:spLocks noGrp="1"/>
          </p:cNvSpPr>
          <p:nvPr>
            <p:ph type="title"/>
          </p:nvPr>
        </p:nvSpPr>
        <p:spPr/>
        <p:txBody>
          <a:bodyPr/>
          <a:lstStyle/>
          <a:p>
            <a:r>
              <a:rPr lang="en-US" dirty="0"/>
              <a:t>MARTHA B. LUCUS</a:t>
            </a:r>
          </a:p>
        </p:txBody>
      </p:sp>
      <p:pic>
        <p:nvPicPr>
          <p:cNvPr id="6" name="Content Placeholder 5" descr="A picture containing text, person&#10;&#10;Description automatically generated">
            <a:extLst>
              <a:ext uri="{FF2B5EF4-FFF2-40B4-BE49-F238E27FC236}">
                <a16:creationId xmlns:a16="http://schemas.microsoft.com/office/drawing/2014/main" id="{57AEB86B-BD9A-4E77-A9DC-877FFEA6219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52845" y="2103438"/>
            <a:ext cx="2782472" cy="3748087"/>
          </a:xfrm>
        </p:spPr>
      </p:pic>
      <p:sp>
        <p:nvSpPr>
          <p:cNvPr id="4" name="Content Placeholder 3">
            <a:extLst>
              <a:ext uri="{FF2B5EF4-FFF2-40B4-BE49-F238E27FC236}">
                <a16:creationId xmlns:a16="http://schemas.microsoft.com/office/drawing/2014/main" id="{44233DFE-8CFE-4B75-B761-756A08B036A1}"/>
              </a:ext>
            </a:extLst>
          </p:cNvPr>
          <p:cNvSpPr>
            <a:spLocks noGrp="1"/>
          </p:cNvSpPr>
          <p:nvPr>
            <p:ph sz="half" idx="2"/>
          </p:nvPr>
        </p:nvSpPr>
        <p:spPr/>
        <p:txBody>
          <a:bodyPr/>
          <a:lstStyle/>
          <a:p>
            <a:r>
              <a:rPr lang="en-US" dirty="0"/>
              <a:t>President Sweet Briar College 1946 to 1950</a:t>
            </a:r>
          </a:p>
          <a:p>
            <a:r>
              <a:rPr lang="en-US" dirty="0"/>
              <a:t>One of the Youngest College Presidents at age 33</a:t>
            </a:r>
          </a:p>
          <a:p>
            <a:r>
              <a:rPr lang="en-US" dirty="0"/>
              <a:t>Awarded Chevalier-French Legion of Honor</a:t>
            </a:r>
          </a:p>
          <a:p>
            <a:r>
              <a:rPr lang="en-US" dirty="0"/>
              <a:t>Chair Schools Div. United Negro College Fund</a:t>
            </a:r>
          </a:p>
        </p:txBody>
      </p:sp>
    </p:spTree>
    <p:extLst>
      <p:ext uri="{BB962C8B-B14F-4D97-AF65-F5344CB8AC3E}">
        <p14:creationId xmlns:p14="http://schemas.microsoft.com/office/powerpoint/2010/main" val="354773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F7EF-E22F-48AF-B0FD-2A0CF2080FC0}"/>
              </a:ext>
            </a:extLst>
          </p:cNvPr>
          <p:cNvSpPr>
            <a:spLocks noGrp="1"/>
          </p:cNvSpPr>
          <p:nvPr>
            <p:ph type="title"/>
          </p:nvPr>
        </p:nvSpPr>
        <p:spPr/>
        <p:txBody>
          <a:bodyPr>
            <a:normAutofit fontScale="90000"/>
          </a:bodyPr>
          <a:lstStyle/>
          <a:p>
            <a:pPr algn="ctr"/>
            <a:r>
              <a:rPr lang="en-US" dirty="0"/>
              <a:t>THE AMHERST EQUAL SUFFRAGE LEAGUE CHAPTER</a:t>
            </a:r>
          </a:p>
        </p:txBody>
      </p:sp>
      <p:sp>
        <p:nvSpPr>
          <p:cNvPr id="4" name="Content Placeholder 3">
            <a:extLst>
              <a:ext uri="{FF2B5EF4-FFF2-40B4-BE49-F238E27FC236}">
                <a16:creationId xmlns:a16="http://schemas.microsoft.com/office/drawing/2014/main" id="{A55BBAF5-0BE3-47CA-B7A0-0CDD2B9A1149}"/>
              </a:ext>
            </a:extLst>
          </p:cNvPr>
          <p:cNvSpPr>
            <a:spLocks noGrp="1"/>
          </p:cNvSpPr>
          <p:nvPr>
            <p:ph sz="half" idx="2"/>
          </p:nvPr>
        </p:nvSpPr>
        <p:spPr/>
        <p:txBody>
          <a:bodyPr>
            <a:normAutofit fontScale="70000" lnSpcReduction="20000"/>
          </a:bodyPr>
          <a:lstStyle/>
          <a:p>
            <a:pPr marL="0" marR="0" indent="0" algn="ctr">
              <a:spcBef>
                <a:spcPts val="0"/>
              </a:spcBef>
              <a:spcAft>
                <a:spcPts val="0"/>
              </a:spcAft>
              <a:buNone/>
            </a:pPr>
            <a:r>
              <a:rPr lang="en-US" sz="1800" b="1" kern="150" dirty="0">
                <a:effectLst/>
                <a:latin typeface="Times New Roman" panose="02020603050405020304" pitchFamily="18" charset="0"/>
                <a:ea typeface="SimSun" panose="02010600030101010101" pitchFamily="2" charset="-122"/>
                <a:cs typeface="Arial" panose="020B0604020202020204" pitchFamily="34" charset="0"/>
              </a:rPr>
              <a:t>AMHERST LEAGUE</a:t>
            </a: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ctr">
              <a:spcBef>
                <a:spcPts val="0"/>
              </a:spcBef>
              <a:spcAft>
                <a:spcPts val="0"/>
              </a:spcAft>
              <a:buNone/>
            </a:pPr>
            <a:r>
              <a:rPr lang="en-US" sz="1800" i="1" kern="15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ctr">
              <a:spcBef>
                <a:spcPts val="0"/>
              </a:spcBef>
              <a:spcAft>
                <a:spcPts val="0"/>
              </a:spcAft>
              <a:buNone/>
            </a:pPr>
            <a:r>
              <a:rPr lang="en-US" sz="1800" i="1" kern="15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The Amherst Equal Suffrage League was formed on May 18 in 1913.  The forty members elected Mrs. Aubrey Strode, President, Miss Sarah Robertson, Vice-President, Mrs.. Beverly Harrison and Mrs. Thomas Whitehead, Honor Vice-Presidents, and Mrs. Thomas Whitehead, Secretary.</a:t>
            </a:r>
          </a:p>
          <a:p>
            <a:pPr marL="0" marR="0" indent="0" algn="just">
              <a:spcBef>
                <a:spcPts val="0"/>
              </a:spcBef>
              <a:spcAft>
                <a:spcPts val="0"/>
              </a:spcAft>
              <a:buNone/>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t>
            </a: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The similarities that these women shared were through family connections, both as blood relatives and through marriage. Many of their family members were judges, lawyers, educators, members of the military, and political leaders.  Most experienced life on the farm and had large farm estates in and around the town of Amherst.  </a:t>
            </a:r>
          </a:p>
          <a:p>
            <a:pPr marL="0" marR="0" indent="0" algn="just">
              <a:spcBef>
                <a:spcPts val="0"/>
              </a:spcBef>
              <a:spcAft>
                <a:spcPts val="0"/>
              </a:spcAft>
              <a:buNone/>
            </a:pPr>
            <a:endParaRPr lang="en-US" sz="1800" kern="150" dirty="0">
              <a:effectLst/>
              <a:latin typeface="Times New Roman" panose="02020603050405020304" pitchFamily="18" charset="0"/>
              <a:ea typeface="SimSun" panose="02010600030101010101" pitchFamily="2" charset="-122"/>
              <a:cs typeface="Arial" panose="020B0604020202020204" pitchFamily="34" charset="0"/>
            </a:endParaRPr>
          </a:p>
          <a:p>
            <a:pPr marL="0" marR="0" indent="0" algn="just">
              <a:spcBef>
                <a:spcPts val="0"/>
              </a:spcBef>
              <a:spcAft>
                <a:spcPts val="0"/>
              </a:spcAft>
              <a:buNone/>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t>
            </a:r>
          </a:p>
          <a:p>
            <a:pPr marL="0" marR="0" algn="just">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This group of women must have been formidable with not only their family ties but also as women who witnessed and supported spouses in fairly prominent positions in the community.  They wished to  continue the call of service by their involvement in the Suffrage movement to further the opportunities for generations to come.</a:t>
            </a:r>
          </a:p>
          <a:p>
            <a:endParaRPr lang="en-US" dirty="0"/>
          </a:p>
        </p:txBody>
      </p:sp>
      <p:pic>
        <p:nvPicPr>
          <p:cNvPr id="5" name="Content Placeholder 4">
            <a:extLst>
              <a:ext uri="{FF2B5EF4-FFF2-40B4-BE49-F238E27FC236}">
                <a16:creationId xmlns:a16="http://schemas.microsoft.com/office/drawing/2014/main" id="{D764D735-9A22-4EF0-A786-9CFC6B9339F9}"/>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961753" y="2159138"/>
            <a:ext cx="2947132" cy="405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62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C1D0-1116-4124-BC04-A487F6275939}"/>
              </a:ext>
            </a:extLst>
          </p:cNvPr>
          <p:cNvSpPr>
            <a:spLocks noGrp="1"/>
          </p:cNvSpPr>
          <p:nvPr>
            <p:ph type="title"/>
          </p:nvPr>
        </p:nvSpPr>
        <p:spPr/>
        <p:txBody>
          <a:bodyPr/>
          <a:lstStyle/>
          <a:p>
            <a:r>
              <a:rPr lang="en-US" dirty="0"/>
              <a:t>ELLA HANSON MAGRUDER</a:t>
            </a:r>
          </a:p>
        </p:txBody>
      </p:sp>
      <p:pic>
        <p:nvPicPr>
          <p:cNvPr id="6" name="Content Placeholder 5" descr="A picture containing text&#10;&#10;Description automatically generated">
            <a:extLst>
              <a:ext uri="{FF2B5EF4-FFF2-40B4-BE49-F238E27FC236}">
                <a16:creationId xmlns:a16="http://schemas.microsoft.com/office/drawing/2014/main" id="{B6CD2B75-22DF-4B2D-9545-1500986C23F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389932" y="2103438"/>
            <a:ext cx="2108298" cy="3748087"/>
          </a:xfrm>
        </p:spPr>
      </p:pic>
      <p:pic>
        <p:nvPicPr>
          <p:cNvPr id="8" name="Content Placeholder 7">
            <a:extLst>
              <a:ext uri="{FF2B5EF4-FFF2-40B4-BE49-F238E27FC236}">
                <a16:creationId xmlns:a16="http://schemas.microsoft.com/office/drawing/2014/main" id="{59F00BCB-E4DF-4290-8D1E-37CD9DE1FC45}"/>
              </a:ext>
            </a:extLst>
          </p:cNvPr>
          <p:cNvPicPr>
            <a:picLocks noGrp="1" noChangeAspect="1"/>
          </p:cNvPicPr>
          <p:nvPr>
            <p:ph sz="half" idx="2"/>
          </p:nvPr>
        </p:nvPicPr>
        <p:blipFill>
          <a:blip r:embed="rId3">
            <a:lum bright="70000" contrast="-70000"/>
          </a:blip>
          <a:stretch>
            <a:fillRect/>
          </a:stretch>
        </p:blipFill>
        <p:spPr>
          <a:xfrm>
            <a:off x="5387926" y="1900098"/>
            <a:ext cx="5427785" cy="3951427"/>
          </a:xfrm>
        </p:spPr>
      </p:pic>
    </p:spTree>
    <p:extLst>
      <p:ext uri="{BB962C8B-B14F-4D97-AF65-F5344CB8AC3E}">
        <p14:creationId xmlns:p14="http://schemas.microsoft.com/office/powerpoint/2010/main" val="3037018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9D0D-2D68-4254-B861-5B7A5B82F052}"/>
              </a:ext>
            </a:extLst>
          </p:cNvPr>
          <p:cNvSpPr>
            <a:spLocks noGrp="1"/>
          </p:cNvSpPr>
          <p:nvPr>
            <p:ph type="title"/>
          </p:nvPr>
        </p:nvSpPr>
        <p:spPr/>
        <p:txBody>
          <a:bodyPr/>
          <a:lstStyle/>
          <a:p>
            <a:r>
              <a:rPr lang="en-US" dirty="0"/>
              <a:t>ELLEN SMITH MASSIE</a:t>
            </a:r>
          </a:p>
        </p:txBody>
      </p:sp>
      <p:pic>
        <p:nvPicPr>
          <p:cNvPr id="6" name="Content Placeholder 5" descr="A picture containing person, clothing, person, older&#10;&#10;Description automatically generated">
            <a:extLst>
              <a:ext uri="{FF2B5EF4-FFF2-40B4-BE49-F238E27FC236}">
                <a16:creationId xmlns:a16="http://schemas.microsoft.com/office/drawing/2014/main" id="{DE910899-37BF-432B-BCD8-FFCF66A8400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37775" y="2103438"/>
            <a:ext cx="3612613" cy="3748087"/>
          </a:xfrm>
        </p:spPr>
      </p:pic>
      <p:sp>
        <p:nvSpPr>
          <p:cNvPr id="4" name="Content Placeholder 3">
            <a:extLst>
              <a:ext uri="{FF2B5EF4-FFF2-40B4-BE49-F238E27FC236}">
                <a16:creationId xmlns:a16="http://schemas.microsoft.com/office/drawing/2014/main" id="{962E348A-B5DC-438C-9AD9-5495617A3147}"/>
              </a:ext>
            </a:extLst>
          </p:cNvPr>
          <p:cNvSpPr>
            <a:spLocks noGrp="1"/>
          </p:cNvSpPr>
          <p:nvPr>
            <p:ph sz="half" idx="2"/>
          </p:nvPr>
        </p:nvSpPr>
        <p:spPr>
          <a:xfrm>
            <a:off x="5682343" y="1763486"/>
            <a:ext cx="5660571" cy="4465301"/>
          </a:xfrm>
        </p:spPr>
        <p:txBody>
          <a:bodyPr/>
          <a:lstStyle/>
          <a:p>
            <a:endParaRPr lang="en-US" dirty="0"/>
          </a:p>
          <a:p>
            <a:endParaRPr lang="en-US" dirty="0"/>
          </a:p>
          <a:p>
            <a:r>
              <a:rPr lang="en-US" dirty="0"/>
              <a:t>Helen Smith Massie was a teacher in Amherst County for many years.</a:t>
            </a:r>
          </a:p>
          <a:p>
            <a:endParaRPr lang="en-US" dirty="0"/>
          </a:p>
          <a:p>
            <a:r>
              <a:rPr lang="en-US" dirty="0"/>
              <a:t>She was a longtime active member of the Village Garden Club  and a member of the Amherst Woman’s Club.</a:t>
            </a:r>
          </a:p>
          <a:p>
            <a:pPr marL="0" indent="0">
              <a:buNone/>
            </a:pPr>
            <a:endParaRPr lang="en-US" dirty="0"/>
          </a:p>
        </p:txBody>
      </p:sp>
    </p:spTree>
    <p:extLst>
      <p:ext uri="{BB962C8B-B14F-4D97-AF65-F5344CB8AC3E}">
        <p14:creationId xmlns:p14="http://schemas.microsoft.com/office/powerpoint/2010/main" val="4266863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FF7D-F5C7-4503-AA36-5B22AA2D74F5}"/>
              </a:ext>
            </a:extLst>
          </p:cNvPr>
          <p:cNvSpPr>
            <a:spLocks noGrp="1"/>
          </p:cNvSpPr>
          <p:nvPr>
            <p:ph type="title"/>
          </p:nvPr>
        </p:nvSpPr>
        <p:spPr/>
        <p:txBody>
          <a:bodyPr/>
          <a:lstStyle/>
          <a:p>
            <a:r>
              <a:rPr lang="en-US" dirty="0"/>
              <a:t>DOROTHY MAYS</a:t>
            </a:r>
          </a:p>
        </p:txBody>
      </p:sp>
      <p:pic>
        <p:nvPicPr>
          <p:cNvPr id="6" name="Content Placeholder 5" descr="A picture containing person, wall, indoor, posing&#10;&#10;Description automatically generated">
            <a:extLst>
              <a:ext uri="{FF2B5EF4-FFF2-40B4-BE49-F238E27FC236}">
                <a16:creationId xmlns:a16="http://schemas.microsoft.com/office/drawing/2014/main" id="{273F1BDC-263E-42C2-A1C5-1DE647E6579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79374" y="1788907"/>
            <a:ext cx="2226365" cy="3882564"/>
          </a:xfrm>
        </p:spPr>
      </p:pic>
      <p:sp>
        <p:nvSpPr>
          <p:cNvPr id="4" name="Content Placeholder 3">
            <a:extLst>
              <a:ext uri="{FF2B5EF4-FFF2-40B4-BE49-F238E27FC236}">
                <a16:creationId xmlns:a16="http://schemas.microsoft.com/office/drawing/2014/main" id="{248FEB2B-622F-45B0-8545-3C6816604065}"/>
              </a:ext>
            </a:extLst>
          </p:cNvPr>
          <p:cNvSpPr>
            <a:spLocks noGrp="1"/>
          </p:cNvSpPr>
          <p:nvPr>
            <p:ph sz="half" idx="2"/>
          </p:nvPr>
        </p:nvSpPr>
        <p:spPr>
          <a:xfrm>
            <a:off x="6096000" y="1908313"/>
            <a:ext cx="5029200" cy="3943847"/>
          </a:xfrm>
        </p:spPr>
        <p: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Civil Rights Pioneer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Amherst County Chapter of the NAACP.</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in the Voters’ League in Madison Heights urging people to vote.</a:t>
            </a:r>
          </a:p>
          <a:p>
            <a:pPr marL="0" indent="0">
              <a:buNone/>
            </a:pPr>
            <a:endParaRPr lang="en-US" dirty="0"/>
          </a:p>
        </p:txBody>
      </p:sp>
    </p:spTree>
    <p:extLst>
      <p:ext uri="{BB962C8B-B14F-4D97-AF65-F5344CB8AC3E}">
        <p14:creationId xmlns:p14="http://schemas.microsoft.com/office/powerpoint/2010/main" val="3971913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E7C0-748A-457A-9B01-13A4D272B4AF}"/>
              </a:ext>
            </a:extLst>
          </p:cNvPr>
          <p:cNvSpPr>
            <a:spLocks noGrp="1"/>
          </p:cNvSpPr>
          <p:nvPr>
            <p:ph type="title"/>
          </p:nvPr>
        </p:nvSpPr>
        <p:spPr/>
        <p:txBody>
          <a:bodyPr/>
          <a:lstStyle/>
          <a:p>
            <a:r>
              <a:rPr lang="en-US" dirty="0"/>
              <a:t>SUSAN MAYS</a:t>
            </a:r>
          </a:p>
        </p:txBody>
      </p:sp>
      <p:pic>
        <p:nvPicPr>
          <p:cNvPr id="6" name="Content Placeholder 5">
            <a:extLst>
              <a:ext uri="{FF2B5EF4-FFF2-40B4-BE49-F238E27FC236}">
                <a16:creationId xmlns:a16="http://schemas.microsoft.com/office/drawing/2014/main" id="{6DE7DBC6-E986-497E-8CE9-54FA9E6A699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65074" y="2103438"/>
            <a:ext cx="3758015" cy="3748087"/>
          </a:xfrm>
        </p:spPr>
      </p:pic>
      <p:sp>
        <p:nvSpPr>
          <p:cNvPr id="4" name="Content Placeholder 3">
            <a:extLst>
              <a:ext uri="{FF2B5EF4-FFF2-40B4-BE49-F238E27FC236}">
                <a16:creationId xmlns:a16="http://schemas.microsoft.com/office/drawing/2014/main" id="{D8515966-C0FE-4C29-988B-B1A52FDD6451}"/>
              </a:ext>
            </a:extLst>
          </p:cNvPr>
          <p:cNvSpPr>
            <a:spLocks noGrp="1"/>
          </p:cNvSpPr>
          <p:nvPr>
            <p:ph sz="half" idx="2"/>
          </p:nvPr>
        </p:nvSpPr>
        <p:spPr>
          <a:xfrm>
            <a:off x="6520070" y="2103120"/>
            <a:ext cx="4605130" cy="3502550"/>
          </a:xfrm>
        </p:spPr>
        <p:txBody>
          <a:bodyPr/>
          <a:lstStyle/>
          <a:p>
            <a:endParaRPr lang="en-US" dirty="0"/>
          </a:p>
          <a:p>
            <a:r>
              <a:rPr lang="en-US" dirty="0"/>
              <a:t>Susan Mays was a founding member of the Amherst Woman’s Club for whom she served as Membership Chair, Secretary, and Treasurer.</a:t>
            </a:r>
          </a:p>
          <a:p>
            <a:r>
              <a:rPr lang="en-US" dirty="0"/>
              <a:t>She is also a member of Amherst Village Garden Club the Amherst D.A.R., the Colonial Dames 17th Century, the Descendants of Ancient Planters, and the Magna Carta Dames. </a:t>
            </a:r>
          </a:p>
        </p:txBody>
      </p:sp>
    </p:spTree>
    <p:extLst>
      <p:ext uri="{BB962C8B-B14F-4D97-AF65-F5344CB8AC3E}">
        <p14:creationId xmlns:p14="http://schemas.microsoft.com/office/powerpoint/2010/main" val="1479552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5" name="Rectangle 14">
            <a:extLst>
              <a:ext uri="{FF2B5EF4-FFF2-40B4-BE49-F238E27FC236}">
                <a16:creationId xmlns:a16="http://schemas.microsoft.com/office/drawing/2014/main" id="{E9603FDC-97A3-4133-8BBA-FBF76F8D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7" name="Rectangle 16">
            <a:extLst>
              <a:ext uri="{FF2B5EF4-FFF2-40B4-BE49-F238E27FC236}">
                <a16:creationId xmlns:a16="http://schemas.microsoft.com/office/drawing/2014/main" id="{6DBDB63B-9A0A-47CB-A777-1781C6FD3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261816-9B13-4AE4-A1B3-738BD21683C9}"/>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dirty="0"/>
              <a:t>SHERRI </a:t>
            </a:r>
            <a:r>
              <a:rPr lang="en-US"/>
              <a:t>McLEROY</a:t>
            </a:r>
            <a:endParaRPr lang="en-US" dirty="0"/>
          </a:p>
        </p:txBody>
      </p:sp>
      <p:sp>
        <p:nvSpPr>
          <p:cNvPr id="4" name="Content Placeholder 3">
            <a:extLst>
              <a:ext uri="{FF2B5EF4-FFF2-40B4-BE49-F238E27FC236}">
                <a16:creationId xmlns:a16="http://schemas.microsoft.com/office/drawing/2014/main" id="{469B1D6E-DB5E-4C8F-8FDD-D9BE56DCA741}"/>
              </a:ext>
            </a:extLst>
          </p:cNvPr>
          <p:cNvSpPr>
            <a:spLocks noGrp="1"/>
          </p:cNvSpPr>
          <p:nvPr>
            <p:ph sz="half" idx="2"/>
          </p:nvPr>
        </p:nvSpPr>
        <p:spPr>
          <a:xfrm>
            <a:off x="868680" y="2386584"/>
            <a:ext cx="6281928" cy="3648456"/>
          </a:xfrm>
        </p:spPr>
        <p:txBody>
          <a:bodyPr vert="horz" lIns="91440" tIns="45720" rIns="91440" bIns="45720" rtlCol="0">
            <a:normAutofit/>
          </a:bodyPr>
          <a:lstStyle/>
          <a:p>
            <a:r>
              <a:rPr lang="en-US" dirty="0"/>
              <a:t>Sherri </a:t>
            </a:r>
            <a:r>
              <a:rPr lang="en-US"/>
              <a:t>McLeRoy</a:t>
            </a:r>
            <a:r>
              <a:rPr lang="en-US" dirty="0"/>
              <a:t> was the founding director of the Amherst County Museum &amp; Historical Society.</a:t>
            </a:r>
          </a:p>
          <a:p>
            <a:endParaRPr lang="en-US" dirty="0"/>
          </a:p>
          <a:p>
            <a:r>
              <a:rPr lang="en-US" dirty="0"/>
              <a:t>Sherri’s first home for the Museum was the old County Jail, where she had two cells for exhibit space.</a:t>
            </a:r>
          </a:p>
          <a:p>
            <a:endParaRPr lang="en-US" dirty="0"/>
          </a:p>
          <a:p>
            <a:r>
              <a:rPr lang="en-US" dirty="0"/>
              <a:t>She was Director long enough to see the Museum move to its present home at 154 South Main Street, and to receive the plaque displayed on the desk in this exhibit from the Board of Supervisors.</a:t>
            </a:r>
          </a:p>
          <a:p>
            <a:endParaRPr lang="en-US" dirty="0"/>
          </a:p>
          <a:p>
            <a:endParaRPr lang="en-US" dirty="0"/>
          </a:p>
        </p:txBody>
      </p:sp>
      <p:pic>
        <p:nvPicPr>
          <p:cNvPr id="6" name="Content Placeholder 5" descr="A picture containing person&#10;&#10;Description automatically generated">
            <a:extLst>
              <a:ext uri="{FF2B5EF4-FFF2-40B4-BE49-F238E27FC236}">
                <a16:creationId xmlns:a16="http://schemas.microsoft.com/office/drawing/2014/main" id="{C0099B03-80E0-44E9-B043-B4AD0BB14E7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Tree>
    <p:extLst>
      <p:ext uri="{BB962C8B-B14F-4D97-AF65-F5344CB8AC3E}">
        <p14:creationId xmlns:p14="http://schemas.microsoft.com/office/powerpoint/2010/main" val="250118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220E-F14D-4C5F-8108-DBC906540207}"/>
              </a:ext>
            </a:extLst>
          </p:cNvPr>
          <p:cNvSpPr>
            <a:spLocks noGrp="1"/>
          </p:cNvSpPr>
          <p:nvPr>
            <p:ph type="title"/>
          </p:nvPr>
        </p:nvSpPr>
        <p:spPr/>
        <p:txBody>
          <a:bodyPr/>
          <a:lstStyle/>
          <a:p>
            <a:r>
              <a:rPr lang="en-US" dirty="0"/>
              <a:t>EMILIE WATTS </a:t>
            </a:r>
            <a:r>
              <a:rPr lang="en-US" dirty="0" err="1"/>
              <a:t>McVEA</a:t>
            </a:r>
            <a:endParaRPr lang="en-US" dirty="0"/>
          </a:p>
        </p:txBody>
      </p:sp>
      <p:sp>
        <p:nvSpPr>
          <p:cNvPr id="4" name="Content Placeholder 3">
            <a:extLst>
              <a:ext uri="{FF2B5EF4-FFF2-40B4-BE49-F238E27FC236}">
                <a16:creationId xmlns:a16="http://schemas.microsoft.com/office/drawing/2014/main" id="{C692493D-4B20-4F1E-93B5-2D72322DED54}"/>
              </a:ext>
            </a:extLst>
          </p:cNvPr>
          <p:cNvSpPr>
            <a:spLocks noGrp="1"/>
          </p:cNvSpPr>
          <p:nvPr>
            <p:ph sz="half" idx="2"/>
          </p:nvPr>
        </p:nvSpPr>
        <p:spPr/>
        <p:txBody>
          <a:bodyPr/>
          <a:lstStyle/>
          <a:p>
            <a:endParaRPr lang="en-US" dirty="0"/>
          </a:p>
          <a:p>
            <a:r>
              <a:rPr lang="en-US" dirty="0"/>
              <a:t>Sweet Briar President 1916 to 1925</a:t>
            </a:r>
          </a:p>
          <a:p>
            <a:pPr marL="0" indent="0">
              <a:buNone/>
            </a:pPr>
            <a:endParaRPr lang="en-US" dirty="0"/>
          </a:p>
          <a:p>
            <a:r>
              <a:rPr lang="en-US" dirty="0"/>
              <a:t>Author, Educator, Lecturer on Literature and Education</a:t>
            </a:r>
          </a:p>
        </p:txBody>
      </p:sp>
      <p:sp>
        <p:nvSpPr>
          <p:cNvPr id="8" name="AutoShape 8">
            <a:extLst>
              <a:ext uri="{FF2B5EF4-FFF2-40B4-BE49-F238E27FC236}">
                <a16:creationId xmlns:a16="http://schemas.microsoft.com/office/drawing/2014/main" id="{94DBC4F8-A3C0-4F97-95E9-B2A9C9EF5B43}"/>
              </a:ext>
            </a:extLst>
          </p:cNvPr>
          <p:cNvSpPr>
            <a:spLocks noGrp="1" noChangeAspect="1" noChangeArrowheads="1"/>
          </p:cNvSpPr>
          <p:nvPr>
            <p:ph sz="half" idx="1"/>
          </p:nvPr>
        </p:nvSpPr>
        <p:spPr bwMode="auto">
          <a:xfrm>
            <a:off x="1783317" y="2014195"/>
            <a:ext cx="2875122" cy="4150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a16="http://schemas.microsoft.com/office/drawing/2014/main" id="{2812E7C2-956B-4897-B6AA-903F8DB6C5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3317" y="2014194"/>
            <a:ext cx="2875122" cy="4150909"/>
          </a:xfrm>
          <a:prstGeom prst="rect">
            <a:avLst/>
          </a:prstGeom>
        </p:spPr>
      </p:pic>
    </p:spTree>
    <p:extLst>
      <p:ext uri="{BB962C8B-B14F-4D97-AF65-F5344CB8AC3E}">
        <p14:creationId xmlns:p14="http://schemas.microsoft.com/office/powerpoint/2010/main" val="1160735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28">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38" name="Rectangle 30">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3CD2A9CF-B121-43E1-AD6E-E7844023FC88}"/>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dirty="0"/>
              <a:t>Donna Meeks</a:t>
            </a:r>
          </a:p>
        </p:txBody>
      </p:sp>
      <p:sp>
        <p:nvSpPr>
          <p:cNvPr id="39" name="Rectangle 32">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40" name="Rectangle 34">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4" name="Content Placeholder 3">
            <a:extLst>
              <a:ext uri="{FF2B5EF4-FFF2-40B4-BE49-F238E27FC236}">
                <a16:creationId xmlns:a16="http://schemas.microsoft.com/office/drawing/2014/main" id="{8BE0E757-466E-4AB6-986F-A2AEC03019CD}"/>
              </a:ext>
            </a:extLst>
          </p:cNvPr>
          <p:cNvSpPr>
            <a:spLocks noGrp="1"/>
          </p:cNvSpPr>
          <p:nvPr>
            <p:ph sz="half" idx="2"/>
          </p:nvPr>
        </p:nvSpPr>
        <p:spPr>
          <a:xfrm>
            <a:off x="6314384" y="2103120"/>
            <a:ext cx="4810816" cy="3931920"/>
          </a:xfrm>
        </p:spPr>
        <p:txBody>
          <a:bodyPr vert="horz" lIns="91440" tIns="45720" rIns="91440" bIns="45720" rtlCol="0">
            <a:normAutofit fontScale="85000" lnSpcReduction="2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Donna Meeks was the Groundskeeper at Sweet Briar College, renowned for the beauty of its lands and gardens,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Donna ran a landscaping business with her husband in Amherst County.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7432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designed the gardens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Guggenheimer’s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Lynchburg.  She also designed the planters and patient gardens at CENTRA Fairmont Crossing that have been operated by the Master Gardeners for over 10 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Donna  is a singer and guitar player. She sings with the Amherst Presbyterian Church Choir and has sung for Jefferson Choral Society.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Donna is a member of the Board of Directors of AGAR.  She designed the photo quilt wall exhibit and the ESL exhibit in this room.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2" name="Picture 11">
            <a:extLst>
              <a:ext uri="{FF2B5EF4-FFF2-40B4-BE49-F238E27FC236}">
                <a16:creationId xmlns:a16="http://schemas.microsoft.com/office/drawing/2014/main" id="{020DD1B6-E6E4-4891-B18B-4C0C33C6ACEF}"/>
              </a:ext>
            </a:extLst>
          </p:cNvPr>
          <p:cNvPicPr/>
          <p:nvPr/>
        </p:nvPicPr>
        <p:blipFill>
          <a:blip r:embed="rId2">
            <a:extLst>
              <a:ext uri="{28A0092B-C50C-407E-A947-70E740481C1C}">
                <a14:useLocalDpi xmlns:a14="http://schemas.microsoft.com/office/drawing/2010/main"/>
              </a:ext>
            </a:extLst>
          </a:blip>
          <a:stretch>
            <a:fillRect/>
          </a:stretch>
        </p:blipFill>
        <p:spPr>
          <a:xfrm>
            <a:off x="1564216" y="1816100"/>
            <a:ext cx="3222273" cy="3320344"/>
          </a:xfrm>
          <a:prstGeom prst="rect">
            <a:avLst/>
          </a:prstGeom>
        </p:spPr>
      </p:pic>
    </p:spTree>
    <p:extLst>
      <p:ext uri="{BB962C8B-B14F-4D97-AF65-F5344CB8AC3E}">
        <p14:creationId xmlns:p14="http://schemas.microsoft.com/office/powerpoint/2010/main" val="546082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28D1-FE6F-48EB-9B4F-C8E0F8351A80}"/>
              </a:ext>
            </a:extLst>
          </p:cNvPr>
          <p:cNvSpPr>
            <a:spLocks noGrp="1"/>
          </p:cNvSpPr>
          <p:nvPr>
            <p:ph type="title"/>
          </p:nvPr>
        </p:nvSpPr>
        <p:spPr/>
        <p:txBody>
          <a:bodyPr/>
          <a:lstStyle/>
          <a:p>
            <a:r>
              <a:rPr lang="en-US" dirty="0"/>
              <a:t>CHARLENE SUNY MONK</a:t>
            </a:r>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33F6FBEE-9F0F-4719-8BA4-22D50D7A039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77829" y="2103438"/>
            <a:ext cx="2732505" cy="3748087"/>
          </a:xfrm>
        </p:spPr>
      </p:pic>
      <p:sp>
        <p:nvSpPr>
          <p:cNvPr id="4" name="Content Placeholder 3">
            <a:extLst>
              <a:ext uri="{FF2B5EF4-FFF2-40B4-BE49-F238E27FC236}">
                <a16:creationId xmlns:a16="http://schemas.microsoft.com/office/drawing/2014/main" id="{F3339312-D643-4564-B2B9-13E4F23AA0CC}"/>
              </a:ext>
            </a:extLst>
          </p:cNvPr>
          <p:cNvSpPr>
            <a:spLocks noGrp="1"/>
          </p:cNvSpPr>
          <p:nvPr>
            <p:ph sz="half" idx="2"/>
          </p:nvPr>
        </p:nvSpPr>
        <p:spPr/>
        <p:txBody>
          <a:bodyPr/>
          <a:lstStyle/>
          <a:p>
            <a:pPr marL="342900" marR="0" lvl="0" indent="-342900">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Suny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Monk is the Founding President of the Second Stage Amherst and a visual artist.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6012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Mrs. Monk was previously Executive Director of the Virginia Center for the Creative Arts.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President of Board of Directors, New Vista School. Member, Board of Directors of Sweet Briar College, Mid-Atlantic Arts Foundation, Academy Center for the Arts.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Headmistress., Aylett Country Day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6407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5A1-A71A-47B0-9393-57BEFA213BDD}"/>
              </a:ext>
            </a:extLst>
          </p:cNvPr>
          <p:cNvSpPr>
            <a:spLocks noGrp="1"/>
          </p:cNvSpPr>
          <p:nvPr>
            <p:ph type="title"/>
          </p:nvPr>
        </p:nvSpPr>
        <p:spPr/>
        <p:txBody>
          <a:bodyPr/>
          <a:lstStyle/>
          <a:p>
            <a:r>
              <a:rPr lang="en-US" dirty="0"/>
              <a:t>ELVIRA MORRIS</a:t>
            </a:r>
          </a:p>
        </p:txBody>
      </p:sp>
      <p:pic>
        <p:nvPicPr>
          <p:cNvPr id="6" name="Content Placeholder 5">
            <a:extLst>
              <a:ext uri="{FF2B5EF4-FFF2-40B4-BE49-F238E27FC236}">
                <a16:creationId xmlns:a16="http://schemas.microsoft.com/office/drawing/2014/main" id="{7C7865B2-285B-4FA7-AB73-3C6C231313E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67693" y="2103438"/>
            <a:ext cx="3952776" cy="3748087"/>
          </a:xfrm>
        </p:spPr>
      </p:pic>
      <p:sp>
        <p:nvSpPr>
          <p:cNvPr id="4" name="Content Placeholder 3">
            <a:extLst>
              <a:ext uri="{FF2B5EF4-FFF2-40B4-BE49-F238E27FC236}">
                <a16:creationId xmlns:a16="http://schemas.microsoft.com/office/drawing/2014/main" id="{42858AA5-4E34-46D1-A08A-39B8ED798F07}"/>
              </a:ext>
            </a:extLst>
          </p:cNvPr>
          <p:cNvSpPr>
            <a:spLocks noGrp="1"/>
          </p:cNvSpPr>
          <p:nvPr>
            <p:ph sz="half" idx="2"/>
          </p:nvPr>
        </p:nvSpPr>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Elvira “Vi Rose” Morse was the President of the Amherst Woman’s Club for the 1985-87 term.</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her presidency, Elvira is credited with making possible, especially by working with local banks, the move of the Amherst County Museum and Historical Society from the old county jail  to its present home on South Main Street.</a:t>
            </a:r>
          </a:p>
          <a:p>
            <a:pPr marL="27432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has been a member of the Colonial Dames, the DAR, and the Program Committee of the Amherst County Museum.</a:t>
            </a:r>
          </a:p>
          <a:p>
            <a:endParaRPr lang="en-US" dirty="0"/>
          </a:p>
        </p:txBody>
      </p:sp>
    </p:spTree>
    <p:extLst>
      <p:ext uri="{BB962C8B-B14F-4D97-AF65-F5344CB8AC3E}">
        <p14:creationId xmlns:p14="http://schemas.microsoft.com/office/powerpoint/2010/main" val="4095119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F02E-F413-4AAF-AC28-72BBD66BB3C0}"/>
              </a:ext>
            </a:extLst>
          </p:cNvPr>
          <p:cNvSpPr>
            <a:spLocks noGrp="1"/>
          </p:cNvSpPr>
          <p:nvPr>
            <p:ph type="title"/>
          </p:nvPr>
        </p:nvSpPr>
        <p:spPr/>
        <p:txBody>
          <a:bodyPr/>
          <a:lstStyle/>
          <a:p>
            <a:r>
              <a:rPr lang="en-US" dirty="0"/>
              <a:t>BETSY MUHLENFELD</a:t>
            </a:r>
          </a:p>
        </p:txBody>
      </p:sp>
      <p:pic>
        <p:nvPicPr>
          <p:cNvPr id="6" name="Content Placeholder 5" descr="A picture containing person, wall, indoor, suit&#10;&#10;Description automatically generated">
            <a:extLst>
              <a:ext uri="{FF2B5EF4-FFF2-40B4-BE49-F238E27FC236}">
                <a16:creationId xmlns:a16="http://schemas.microsoft.com/office/drawing/2014/main" id="{74B87A0D-3912-4558-A900-F9515520D9D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05737" y="2103438"/>
            <a:ext cx="2876689" cy="3748087"/>
          </a:xfrm>
        </p:spPr>
      </p:pic>
      <p:sp>
        <p:nvSpPr>
          <p:cNvPr id="4" name="Content Placeholder 3">
            <a:extLst>
              <a:ext uri="{FF2B5EF4-FFF2-40B4-BE49-F238E27FC236}">
                <a16:creationId xmlns:a16="http://schemas.microsoft.com/office/drawing/2014/main" id="{1ED5743E-1957-4E2E-AC37-1E7B5EC621E4}"/>
              </a:ext>
            </a:extLst>
          </p:cNvPr>
          <p:cNvSpPr>
            <a:spLocks noGrp="1"/>
          </p:cNvSpPr>
          <p:nvPr>
            <p:ph sz="half" idx="2"/>
          </p:nvPr>
        </p:nvSpPr>
        <p:spPr/>
        <p:txBody>
          <a:bodyPr>
            <a:normAutofit fontScale="925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Elisabeth “Betsy” Showalter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Muhlenfeld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an author and educator. She served as President of Sweet Briar College from 1996 until her retirement in 2009.</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1987 until 1996 she served as Director of Undergraduate and Graduate Studies at Florida State University in Tallahassee, where she had previously served as Dean of Undergraduate Studies and Associate and Assistant Professor of English.  She holds a PhD from University of Southern California, a Masters of Arts in English from the University of Texas, and a BA from Goucher College.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Muhlenfeld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serves as acting interim CEO and President of the American Civil War Museum.</a:t>
            </a:r>
          </a:p>
          <a:p>
            <a:endParaRPr lang="en-US" dirty="0"/>
          </a:p>
        </p:txBody>
      </p:sp>
    </p:spTree>
    <p:extLst>
      <p:ext uri="{BB962C8B-B14F-4D97-AF65-F5344CB8AC3E}">
        <p14:creationId xmlns:p14="http://schemas.microsoft.com/office/powerpoint/2010/main" val="169066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C8FD-A792-4AA6-90BE-5800B769F816}"/>
              </a:ext>
            </a:extLst>
          </p:cNvPr>
          <p:cNvSpPr>
            <a:spLocks noGrp="1"/>
          </p:cNvSpPr>
          <p:nvPr>
            <p:ph type="ctrTitle"/>
          </p:nvPr>
        </p:nvSpPr>
        <p:spPr>
          <a:xfrm>
            <a:off x="1703540" y="2091263"/>
            <a:ext cx="8926754" cy="2342951"/>
          </a:xfrm>
        </p:spPr>
        <p:txBody>
          <a:bodyPr/>
          <a:lstStyle/>
          <a:p>
            <a:r>
              <a:rPr lang="en-US" sz="4000" dirty="0"/>
              <a:t>WOMEN MAKING A POSITIVE DIFFERENCE  IN AMMERST COUNTY</a:t>
            </a:r>
            <a:br>
              <a:rPr lang="en-US" sz="4800" dirty="0"/>
            </a:br>
            <a:r>
              <a:rPr lang="en-US" sz="4000" dirty="0"/>
              <a:t>1920-2020</a:t>
            </a:r>
          </a:p>
        </p:txBody>
      </p:sp>
      <p:sp>
        <p:nvSpPr>
          <p:cNvPr id="3" name="Subtitle 2">
            <a:extLst>
              <a:ext uri="{FF2B5EF4-FFF2-40B4-BE49-F238E27FC236}">
                <a16:creationId xmlns:a16="http://schemas.microsoft.com/office/drawing/2014/main" id="{B745A241-8676-4E00-8A91-CA6D0D0611D5}"/>
              </a:ext>
            </a:extLst>
          </p:cNvPr>
          <p:cNvSpPr>
            <a:spLocks noGrp="1"/>
          </p:cNvSpPr>
          <p:nvPr>
            <p:ph type="subTitle" idx="1"/>
          </p:nvPr>
        </p:nvSpPr>
        <p:spPr>
          <a:xfrm>
            <a:off x="1561706" y="4434214"/>
            <a:ext cx="9071242" cy="705049"/>
          </a:xfrm>
        </p:spPr>
        <p:txBody>
          <a:bodyPr>
            <a:normAutofit/>
          </a:bodyPr>
          <a:lstStyle/>
          <a:p>
            <a:r>
              <a:rPr lang="en-US" sz="2400" dirty="0"/>
              <a:t>INDIVIDUALS</a:t>
            </a:r>
          </a:p>
        </p:txBody>
      </p:sp>
    </p:spTree>
    <p:extLst>
      <p:ext uri="{BB962C8B-B14F-4D97-AF65-F5344CB8AC3E}">
        <p14:creationId xmlns:p14="http://schemas.microsoft.com/office/powerpoint/2010/main" val="3473671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4" name="Rectangle 11">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43D74E8F-B3C4-450F-8758-26148E86B7F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dirty="0"/>
              <a:t>ANN NEFF</a:t>
            </a:r>
          </a:p>
        </p:txBody>
      </p:sp>
      <p:sp>
        <p:nvSpPr>
          <p:cNvPr id="4" name="Content Placeholder 3">
            <a:extLst>
              <a:ext uri="{FF2B5EF4-FFF2-40B4-BE49-F238E27FC236}">
                <a16:creationId xmlns:a16="http://schemas.microsoft.com/office/drawing/2014/main" id="{3D29BB08-1F8B-4F1A-9736-53177AF62E73}"/>
              </a:ext>
            </a:extLst>
          </p:cNvPr>
          <p:cNvSpPr>
            <a:spLocks noGrp="1"/>
          </p:cNvSpPr>
          <p:nvPr>
            <p:ph sz="half" idx="2"/>
          </p:nvPr>
        </p:nvSpPr>
        <p:spPr>
          <a:xfrm>
            <a:off x="1066800" y="2103120"/>
            <a:ext cx="6485467" cy="3931920"/>
          </a:xfrm>
        </p:spPr>
        <p:txBody>
          <a:bodyPr vert="horz" lIns="91440" tIns="45720" rIns="91440" bIns="45720" rtlCol="0">
            <a:normAutofit/>
          </a:bodyPr>
          <a:lstStyle/>
          <a:p>
            <a:pPr marL="0" marR="0">
              <a:spcBef>
                <a:spcPts val="0"/>
              </a:spcBef>
              <a:spcAft>
                <a:spcPts val="0"/>
              </a:spcAft>
            </a:pPr>
            <a:r>
              <a:rPr lang="en-US" dirty="0">
                <a:effectLst/>
              </a:rPr>
              <a:t>PAST REGENT OF THE  NS-DAR AMHERST.  STATE CO-CHAIR FOR SERVICE TO AMERICA FOR VIRGINIA. MEMBER OF THE VILLAGE GARDEN CLUB</a:t>
            </a:r>
          </a:p>
          <a:p>
            <a:pPr marL="0" marR="0">
              <a:spcBef>
                <a:spcPts val="0"/>
              </a:spcBef>
              <a:spcAft>
                <a:spcPts val="0"/>
              </a:spcAft>
            </a:pPr>
            <a:endParaRPr lang="en-US" dirty="0">
              <a:effectLst/>
            </a:endParaRPr>
          </a:p>
          <a:p>
            <a:pPr marL="0" marR="0">
              <a:spcBef>
                <a:spcPts val="0"/>
              </a:spcBef>
              <a:spcAft>
                <a:spcPts val="0"/>
              </a:spcAft>
            </a:pPr>
            <a:r>
              <a:rPr lang="en-US" dirty="0">
                <a:effectLst/>
              </a:rPr>
              <a:t>MEALS VOLUNTEER FOR BLUE LEDGE MEALS ON WHEELS AND NEIGHBORS HELPING NEIGHBORS. PAST VOLUNTEER FOR AMHERST ELEMENTARY READING PROGRAM.  </a:t>
            </a:r>
          </a:p>
          <a:p>
            <a:pPr marL="0" marR="0" indent="0">
              <a:spcBef>
                <a:spcPts val="0"/>
              </a:spcBef>
              <a:spcAft>
                <a:spcPts val="0"/>
              </a:spcAft>
              <a:buNone/>
            </a:pPr>
            <a:br>
              <a:rPr lang="en-US" dirty="0">
                <a:effectLst/>
              </a:rPr>
            </a:br>
            <a:r>
              <a:rPr lang="en-US" dirty="0">
                <a:effectLst/>
              </a:rPr>
              <a:t>RETIRED ADVANCED PRACTICE NURSE., RETIRED LPC, LMFT. </a:t>
            </a:r>
          </a:p>
          <a:p>
            <a:endParaRPr lang="en-US" dirty="0"/>
          </a:p>
        </p:txBody>
      </p:sp>
      <p:pic>
        <p:nvPicPr>
          <p:cNvPr id="5" name="Content Placeholder 4">
            <a:extLst>
              <a:ext uri="{FF2B5EF4-FFF2-40B4-BE49-F238E27FC236}">
                <a16:creationId xmlns:a16="http://schemas.microsoft.com/office/drawing/2014/main" id="{778EB122-FDD1-4913-82BA-B202BC64176B}"/>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8020571" y="2161488"/>
            <a:ext cx="3019646" cy="3632643"/>
          </a:xfrm>
          <a:prstGeom prst="rect">
            <a:avLst/>
          </a:prstGeom>
        </p:spPr>
      </p:pic>
    </p:spTree>
    <p:extLst>
      <p:ext uri="{BB962C8B-B14F-4D97-AF65-F5344CB8AC3E}">
        <p14:creationId xmlns:p14="http://schemas.microsoft.com/office/powerpoint/2010/main" val="2343659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40"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41" name="Rectangle 14">
            <a:extLst>
              <a:ext uri="{FF2B5EF4-FFF2-40B4-BE49-F238E27FC236}">
                <a16:creationId xmlns:a16="http://schemas.microsoft.com/office/drawing/2014/main" id="{E9603FDC-97A3-4133-8BBA-FBF76F8D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42" name="Rectangle 16">
            <a:extLst>
              <a:ext uri="{FF2B5EF4-FFF2-40B4-BE49-F238E27FC236}">
                <a16:creationId xmlns:a16="http://schemas.microsoft.com/office/drawing/2014/main" id="{6DBDB63B-9A0A-47CB-A777-1781C6FD3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1C02C3-0CF4-463F-945E-B168EFC8023D}"/>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a:t>REV. MARGARET P. C. NELSON</a:t>
            </a:r>
            <a:endParaRPr lang="en-US" dirty="0"/>
          </a:p>
        </p:txBody>
      </p:sp>
      <p:sp>
        <p:nvSpPr>
          <p:cNvPr id="4" name="Content Placeholder 3">
            <a:extLst>
              <a:ext uri="{FF2B5EF4-FFF2-40B4-BE49-F238E27FC236}">
                <a16:creationId xmlns:a16="http://schemas.microsoft.com/office/drawing/2014/main" id="{8ACF278C-ED14-4E01-A286-AC6A76F56EDA}"/>
              </a:ext>
            </a:extLst>
          </p:cNvPr>
          <p:cNvSpPr>
            <a:spLocks noGrp="1"/>
          </p:cNvSpPr>
          <p:nvPr>
            <p:ph sz="half" idx="2"/>
          </p:nvPr>
        </p:nvSpPr>
        <p:spPr>
          <a:xfrm>
            <a:off x="868680" y="2386584"/>
            <a:ext cx="6281928" cy="3648456"/>
          </a:xfrm>
        </p:spPr>
        <p:txBody>
          <a:bodyPr vert="horz" lIns="91440" tIns="45720" rIns="91440" bIns="45720" rtlCol="0">
            <a:normAutofit/>
          </a:bodyPr>
          <a:lstStyle/>
          <a:p>
            <a:pPr marL="0" marR="0" lvl="0">
              <a:lnSpc>
                <a:spcPct val="90000"/>
              </a:lnSpc>
              <a:spcBef>
                <a:spcPts val="0"/>
              </a:spcBef>
              <a:spcAft>
                <a:spcPts val="0"/>
              </a:spcAft>
            </a:pPr>
            <a:r>
              <a:rPr lang="en-US" sz="1500">
                <a:effectLst/>
              </a:rPr>
              <a:t>•Rev. Margaret P.C. Nelson graduated from Amherst Training School before attending college in Lynchburg and nursing School in Richmond. Rev. Nelson entered the United States Air Force as a Captain in the field of Nursing and rose to the rank of Colonel, one of the first black women to do so, the first in her field from Virginia. She retired after 28 years of service.   </a:t>
            </a:r>
          </a:p>
          <a:p>
            <a:pPr marL="0" marR="0" lvl="0">
              <a:lnSpc>
                <a:spcPct val="90000"/>
              </a:lnSpc>
              <a:spcBef>
                <a:spcPts val="0"/>
              </a:spcBef>
              <a:spcAft>
                <a:spcPts val="0"/>
              </a:spcAft>
            </a:pPr>
            <a:endParaRPr lang="en-US" sz="1500">
              <a:effectLst/>
            </a:endParaRPr>
          </a:p>
          <a:p>
            <a:pPr marL="0" marR="0" lvl="0">
              <a:lnSpc>
                <a:spcPct val="90000"/>
              </a:lnSpc>
              <a:spcBef>
                <a:spcPts val="0"/>
              </a:spcBef>
              <a:spcAft>
                <a:spcPts val="0"/>
              </a:spcAft>
            </a:pPr>
            <a:r>
              <a:rPr lang="en-US" sz="1500">
                <a:effectLst/>
              </a:rPr>
              <a:t>•Rev. Margaret Nelson was ordained in 1989. She returned to Amherst County in 1994 where she was elected Pastor of St. Peters Baptist Church and installed on December 10, 1995 thereby becoming the first black woman to Pastor a Church in Amherst County. She retired in 2011. </a:t>
            </a:r>
          </a:p>
          <a:p>
            <a:pPr marL="0" marR="0" lvl="0">
              <a:lnSpc>
                <a:spcPct val="90000"/>
              </a:lnSpc>
              <a:spcBef>
                <a:spcPts val="0"/>
              </a:spcBef>
              <a:spcAft>
                <a:spcPts val="0"/>
              </a:spcAft>
            </a:pPr>
            <a:endParaRPr lang="en-US" sz="1500">
              <a:effectLst/>
            </a:endParaRPr>
          </a:p>
          <a:p>
            <a:pPr marL="0" marR="0" lvl="0">
              <a:lnSpc>
                <a:spcPct val="90000"/>
              </a:lnSpc>
              <a:spcBef>
                <a:spcPts val="0"/>
              </a:spcBef>
              <a:spcAft>
                <a:spcPts val="0"/>
              </a:spcAft>
            </a:pPr>
            <a:r>
              <a:rPr lang="en-US" sz="1500">
                <a:effectLst/>
              </a:rPr>
              <a:t>•Rev. Margaret Nelson served as Moderator of the Rockfish Baptist Association, Dean of Church Wide Institute, Chairperson of Amherst County Minister Conference, and Trustee of the Eastern Theological Seminary.</a:t>
            </a:r>
          </a:p>
          <a:p>
            <a:pPr marL="0" marR="0" lvl="0">
              <a:lnSpc>
                <a:spcPct val="90000"/>
              </a:lnSpc>
              <a:spcBef>
                <a:spcPts val="0"/>
              </a:spcBef>
              <a:spcAft>
                <a:spcPts val="0"/>
              </a:spcAft>
            </a:pPr>
            <a:endParaRPr lang="en-US" sz="1500">
              <a:effectLst/>
            </a:endParaRPr>
          </a:p>
          <a:p>
            <a:pPr>
              <a:lnSpc>
                <a:spcPct val="90000"/>
              </a:lnSpc>
            </a:pPr>
            <a:endParaRPr lang="en-US" sz="1500"/>
          </a:p>
        </p:txBody>
      </p:sp>
      <p:pic>
        <p:nvPicPr>
          <p:cNvPr id="6" name="Content Placeholder 5" descr="A person holding a book&#10;&#10;Description automatically generated with low confidence">
            <a:extLst>
              <a:ext uri="{FF2B5EF4-FFF2-40B4-BE49-F238E27FC236}">
                <a16:creationId xmlns:a16="http://schemas.microsoft.com/office/drawing/2014/main" id="{278826D4-EF6A-4B12-8780-83422DC26431}"/>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7837371" y="237744"/>
            <a:ext cx="4124416" cy="6382512"/>
          </a:xfrm>
          <a:prstGeom prst="rect">
            <a:avLst/>
          </a:prstGeom>
        </p:spPr>
      </p:pic>
    </p:spTree>
    <p:extLst>
      <p:ext uri="{BB962C8B-B14F-4D97-AF65-F5344CB8AC3E}">
        <p14:creationId xmlns:p14="http://schemas.microsoft.com/office/powerpoint/2010/main" val="2213123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4774-F2FA-4F3B-9E48-52EDE75F2029}"/>
              </a:ext>
            </a:extLst>
          </p:cNvPr>
          <p:cNvSpPr>
            <a:spLocks noGrp="1"/>
          </p:cNvSpPr>
          <p:nvPr>
            <p:ph type="title"/>
          </p:nvPr>
        </p:nvSpPr>
        <p:spPr/>
        <p:txBody>
          <a:bodyPr/>
          <a:lstStyle/>
          <a:p>
            <a:r>
              <a:rPr lang="en-US" dirty="0"/>
              <a:t>FLORENCE NIXON</a:t>
            </a:r>
          </a:p>
        </p:txBody>
      </p:sp>
      <p:pic>
        <p:nvPicPr>
          <p:cNvPr id="6" name="Content Placeholder 5">
            <a:extLst>
              <a:ext uri="{FF2B5EF4-FFF2-40B4-BE49-F238E27FC236}">
                <a16:creationId xmlns:a16="http://schemas.microsoft.com/office/drawing/2014/main" id="{09C6D34D-EEFB-42BC-956E-475AF024A01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942344" y="2103438"/>
            <a:ext cx="3003475" cy="3748087"/>
          </a:xfrm>
        </p:spPr>
      </p:pic>
      <p:sp>
        <p:nvSpPr>
          <p:cNvPr id="4" name="Content Placeholder 3">
            <a:extLst>
              <a:ext uri="{FF2B5EF4-FFF2-40B4-BE49-F238E27FC236}">
                <a16:creationId xmlns:a16="http://schemas.microsoft.com/office/drawing/2014/main" id="{22B7F191-1264-4442-A7AB-BC7759D922D7}"/>
              </a:ext>
            </a:extLst>
          </p:cNvPr>
          <p:cNvSpPr>
            <a:spLocks noGrp="1"/>
          </p:cNvSpPr>
          <p:nvPr>
            <p:ph sz="half" idx="2"/>
          </p:nvPr>
        </p:nvSpPr>
        <p:spPr/>
        <p:txBody>
          <a:bodyPr>
            <a:normAutofit lnSpcReduction="10000"/>
          </a:bodyPr>
          <a:lstStyle/>
          <a:p>
            <a:r>
              <a:rPr lang="en-US" dirty="0"/>
              <a:t>Florence Nixon is a lifetime resident of the Elon area of Amherst County and has many stories from the area about World War II and the 1950s.</a:t>
            </a:r>
          </a:p>
          <a:p>
            <a:endParaRPr lang="en-US" dirty="0"/>
          </a:p>
          <a:p>
            <a:r>
              <a:rPr lang="en-US" dirty="0"/>
              <a:t>Florence Nixon did much of the work researching the AMHERST COUNTY HERITAGE BOOKS (Vol. I and II) for the Amherst County Museum and Historical Society. She authored the book  “In the Shadow of Tobacco Row Mountain: Elon, Monroe, and other Villages” published on January 1, 2010</a:t>
            </a:r>
          </a:p>
          <a:p>
            <a:endParaRPr lang="en-US" dirty="0"/>
          </a:p>
        </p:txBody>
      </p:sp>
    </p:spTree>
    <p:extLst>
      <p:ext uri="{BB962C8B-B14F-4D97-AF65-F5344CB8AC3E}">
        <p14:creationId xmlns:p14="http://schemas.microsoft.com/office/powerpoint/2010/main" val="237944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0E2C-C0F3-4283-912D-E58005A05614}"/>
              </a:ext>
            </a:extLst>
          </p:cNvPr>
          <p:cNvSpPr>
            <a:spLocks noGrp="1"/>
          </p:cNvSpPr>
          <p:nvPr>
            <p:ph type="title"/>
          </p:nvPr>
        </p:nvSpPr>
        <p:spPr/>
        <p:txBody>
          <a:bodyPr vert="horz" lIns="91440" tIns="45720" rIns="91440" bIns="45720" rtlCol="0" anchor="ctr">
            <a:normAutofit/>
          </a:bodyPr>
          <a:lstStyle/>
          <a:p>
            <a:r>
              <a:rPr lang="en-US" dirty="0"/>
              <a:t>Teresa Almond</a:t>
            </a:r>
          </a:p>
        </p:txBody>
      </p:sp>
      <p:pic>
        <p:nvPicPr>
          <p:cNvPr id="6" name="Content Placeholder 5" descr="A person with blonde hair&#10;&#10;Description automatically generated with low confidence">
            <a:extLst>
              <a:ext uri="{FF2B5EF4-FFF2-40B4-BE49-F238E27FC236}">
                <a16:creationId xmlns:a16="http://schemas.microsoft.com/office/drawing/2014/main" id="{EC45A2BF-71B1-4E9C-9CF5-935B08ED1A13}"/>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2282793" y="2534253"/>
            <a:ext cx="2322576" cy="2886456"/>
          </a:xfrm>
          <a:prstGeom prst="rect">
            <a:avLst/>
          </a:prstGeom>
        </p:spPr>
      </p:pic>
      <p:pic>
        <p:nvPicPr>
          <p:cNvPr id="8" name="Content Placeholder 7">
            <a:extLst>
              <a:ext uri="{FF2B5EF4-FFF2-40B4-BE49-F238E27FC236}">
                <a16:creationId xmlns:a16="http://schemas.microsoft.com/office/drawing/2014/main" id="{F8CC3D59-5424-460E-B2FE-748D73AD76B5}"/>
              </a:ext>
            </a:extLst>
          </p:cNvPr>
          <p:cNvPicPr>
            <a:picLocks noGrp="1" noChangeAspect="1"/>
          </p:cNvPicPr>
          <p:nvPr>
            <p:ph sz="half" idx="2"/>
          </p:nvPr>
        </p:nvPicPr>
        <p:blipFill>
          <a:blip r:embed="rId3">
            <a:lum bright="70000" contrast="-70000"/>
          </a:blip>
          <a:stretch>
            <a:fillRect/>
          </a:stretch>
        </p:blipFill>
        <p:spPr>
          <a:xfrm>
            <a:off x="4858571" y="2706351"/>
            <a:ext cx="6821365" cy="2542259"/>
          </a:xfrm>
        </p:spPr>
      </p:pic>
    </p:spTree>
    <p:extLst>
      <p:ext uri="{BB962C8B-B14F-4D97-AF65-F5344CB8AC3E}">
        <p14:creationId xmlns:p14="http://schemas.microsoft.com/office/powerpoint/2010/main" val="6312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A07A-AAE9-4EBF-87AD-953FC6D7EF99}"/>
              </a:ext>
            </a:extLst>
          </p:cNvPr>
          <p:cNvSpPr>
            <a:spLocks noGrp="1"/>
          </p:cNvSpPr>
          <p:nvPr>
            <p:ph type="title"/>
          </p:nvPr>
        </p:nvSpPr>
        <p:spPr/>
        <p:txBody>
          <a:bodyPr/>
          <a:lstStyle/>
          <a:p>
            <a:r>
              <a:rPr lang="en-US" dirty="0"/>
              <a:t>Mary Bailey</a:t>
            </a:r>
          </a:p>
        </p:txBody>
      </p:sp>
      <p:pic>
        <p:nvPicPr>
          <p:cNvPr id="6" name="Content Placeholder 5">
            <a:extLst>
              <a:ext uri="{FF2B5EF4-FFF2-40B4-BE49-F238E27FC236}">
                <a16:creationId xmlns:a16="http://schemas.microsoft.com/office/drawing/2014/main" id="{DB5DABB7-2551-488A-B136-4752BA754F6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40117" y="2103438"/>
            <a:ext cx="3607929" cy="3748087"/>
          </a:xfrm>
        </p:spPr>
      </p:pic>
      <p:pic>
        <p:nvPicPr>
          <p:cNvPr id="8" name="Content Placeholder 7">
            <a:extLst>
              <a:ext uri="{FF2B5EF4-FFF2-40B4-BE49-F238E27FC236}">
                <a16:creationId xmlns:a16="http://schemas.microsoft.com/office/drawing/2014/main" id="{0009441B-98BA-448E-816F-616609F95F86}"/>
              </a:ext>
            </a:extLst>
          </p:cNvPr>
          <p:cNvPicPr>
            <a:picLocks noGrp="1" noChangeAspect="1"/>
          </p:cNvPicPr>
          <p:nvPr>
            <p:ph sz="half" idx="2"/>
          </p:nvPr>
        </p:nvPicPr>
        <p:blipFill>
          <a:blip r:embed="rId3">
            <a:lum bright="70000" contrast="-70000"/>
          </a:blip>
          <a:stretch>
            <a:fillRect/>
          </a:stretch>
        </p:blipFill>
        <p:spPr>
          <a:xfrm>
            <a:off x="6048699" y="3088942"/>
            <a:ext cx="5076501" cy="1371601"/>
          </a:xfrm>
        </p:spPr>
      </p:pic>
    </p:spTree>
    <p:extLst>
      <p:ext uri="{BB962C8B-B14F-4D97-AF65-F5344CB8AC3E}">
        <p14:creationId xmlns:p14="http://schemas.microsoft.com/office/powerpoint/2010/main" val="1142124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1864</TotalTime>
  <Words>4027</Words>
  <Application>Microsoft Macintosh PowerPoint</Application>
  <PresentationFormat>Widescreen</PresentationFormat>
  <Paragraphs>324</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Century Gothic</vt:lpstr>
      <vt:lpstr>Symbol</vt:lpstr>
      <vt:lpstr>Times New Roman</vt:lpstr>
      <vt:lpstr>Wingdings</vt:lpstr>
      <vt:lpstr>Savon</vt:lpstr>
      <vt:lpstr>WOMEN  MAKING A POSITIVE DIFFERENCE  IN AMHERST COUNTY 1920 - 2020</vt:lpstr>
      <vt:lpstr>AMHERST GLEBE ARTS RESPONSE  (AGAR )IN COLLABORATION WITH  THE AMHERST COUNTY MUSEUM AND HISTORICAL SOCIETY with assistance from The Monacan Nation, The Amherst Chapter of NAACP, Sweet Briar College,, NS-DAR, AWC  and Families  Project History of WOMEN MAKING A POSITIVE DIFFERENCE IN AMHERST COUNTY 1920-2020</vt:lpstr>
      <vt:lpstr>PROJECT HISTORY</vt:lpstr>
      <vt:lpstr>THE EQUAL SUFFRAGE LEAGUE (ESL)</vt:lpstr>
      <vt:lpstr>THE GALT’S MILL EQUAL SUFFRAGE LEAGUE CHAPTER</vt:lpstr>
      <vt:lpstr>THE AMHERST EQUAL SUFFRAGE LEAGUE CHAPTER</vt:lpstr>
      <vt:lpstr>WOMEN MAKING A POSITIVE DIFFERENCE  IN AMMERST COUNTY 1920-2020</vt:lpstr>
      <vt:lpstr>Teresa Almond</vt:lpstr>
      <vt:lpstr>Mary Bailey</vt:lpstr>
      <vt:lpstr>MARY KENDRICK BENEDICT</vt:lpstr>
      <vt:lpstr>JACQUELINE BIBBY</vt:lpstr>
      <vt:lpstr>Jessee Mays Booker</vt:lpstr>
      <vt:lpstr>Bertie Branham</vt:lpstr>
      <vt:lpstr>GLORIA BRAXTON</vt:lpstr>
      <vt:lpstr>DR. LORETTA BRAXTON</vt:lpstr>
      <vt:lpstr>CARRIE BROWN</vt:lpstr>
      <vt:lpstr>CHIEF SHARON REBECCA BRYANT</vt:lpstr>
      <vt:lpstr>FRANCES BUTLER</vt:lpstr>
      <vt:lpstr>YUKIKO BYRUM</vt:lpstr>
      <vt:lpstr>LOUISE CASH</vt:lpstr>
      <vt:lpstr>LOTTIE CAMPBELL</vt:lpstr>
      <vt:lpstr>CAROL CHARLES</vt:lpstr>
      <vt:lpstr>DEACON KATHY CHASE</vt:lpstr>
      <vt:lpstr>ELLEN CRAIG</vt:lpstr>
      <vt:lpstr>BONNIE DAVIS</vt:lpstr>
      <vt:lpstr>JUDITH ELKINS</vt:lpstr>
      <vt:lpstr>MIDGE ELLIOT</vt:lpstr>
      <vt:lpstr>SANDI ESPOSITO</vt:lpstr>
      <vt:lpstr>JUDY FARIS</vt:lpstr>
      <vt:lpstr>EUGENIA FARRAR</vt:lpstr>
      <vt:lpstr>LOUISE MCCHORD FAULCONER</vt:lpstr>
      <vt:lpstr>MELODY FLETCHER</vt:lpstr>
      <vt:lpstr>NENAH FRYE</vt:lpstr>
      <vt:lpstr>BETH GAMBLE</vt:lpstr>
      <vt:lpstr>LEAH SETTLE GIBBS</vt:lpstr>
      <vt:lpstr>LORRI GIRLING</vt:lpstr>
      <vt:lpstr>META GLASS</vt:lpstr>
      <vt:lpstr>LINDA GURTLER</vt:lpstr>
      <vt:lpstr>DEBBIE HABEL</vt:lpstr>
      <vt:lpstr>ELLA HANSON</vt:lpstr>
      <vt:lpstr>LYNN HANSON</vt:lpstr>
      <vt:lpstr>CYNTHIA HICKS</vt:lpstr>
      <vt:lpstr>PHYLLIS HICKS</vt:lpstr>
      <vt:lpstr>JEAN ANN HIGGINBOTHAM</vt:lpstr>
      <vt:lpstr>BARBARA HILL</vt:lpstr>
      <vt:lpstr>LOUISE BORUM HOWELL</vt:lpstr>
      <vt:lpstr>MABEL MASSIE HUGHES</vt:lpstr>
      <vt:lpstr>BELLE JACKSON</vt:lpstr>
      <vt:lpstr>CLARA JACKSON</vt:lpstr>
      <vt:lpstr>REV NANCY COLEMAN JOHNSON</vt:lpstr>
      <vt:lpstr>BEVERLY JONES</vt:lpstr>
      <vt:lpstr>EDITH ROBINSON JONES</vt:lpstr>
      <vt:lpstr>NELL KINNIER</vt:lpstr>
      <vt:lpstr>NANCY LEWIS</vt:lpstr>
      <vt:lpstr>MINNIE LIGGON</vt:lpstr>
      <vt:lpstr>PRISILLA LIGGON</vt:lpstr>
      <vt:lpstr>BONNIE LIMBRICK</vt:lpstr>
      <vt:lpstr>TERESE KATHERINE ‘TERRIE’LINTON</vt:lpstr>
      <vt:lpstr>MARTHA B. LUCUS</vt:lpstr>
      <vt:lpstr>ELLA HANSON MAGRUDER</vt:lpstr>
      <vt:lpstr>ELLEN SMITH MASSIE</vt:lpstr>
      <vt:lpstr>DOROTHY MAYS</vt:lpstr>
      <vt:lpstr>SUSAN MAYS</vt:lpstr>
      <vt:lpstr>SHERRI McLEROY</vt:lpstr>
      <vt:lpstr>EMILIE WATTS McVEA</vt:lpstr>
      <vt:lpstr>Donna Meeks</vt:lpstr>
      <vt:lpstr>CHARLENE SUNY MONK</vt:lpstr>
      <vt:lpstr>ELVIRA MORRIS</vt:lpstr>
      <vt:lpstr>BETSY MUHLENFELD</vt:lpstr>
      <vt:lpstr>ANN NEFF</vt:lpstr>
      <vt:lpstr>REV. MARGARET P. C. NELSON</vt:lpstr>
      <vt:lpstr>FLORENCE NIXON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MAKING A DIFFERENCE 1920 - 2020</dc:title>
  <dc:creator>Donna Meeks</dc:creator>
  <cp:lastModifiedBy>Catherine Bost</cp:lastModifiedBy>
  <cp:revision>156</cp:revision>
  <dcterms:created xsi:type="dcterms:W3CDTF">2021-02-18T18:14:25Z</dcterms:created>
  <dcterms:modified xsi:type="dcterms:W3CDTF">2021-08-15T19:53:23Z</dcterms:modified>
</cp:coreProperties>
</file>